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notesMasterIdLst>
    <p:notesMasterId r:id="rId68"/>
  </p:notesMasterIdLst>
  <p:handoutMasterIdLst>
    <p:handoutMasterId r:id="rId69"/>
  </p:handoutMasterIdLst>
  <p:sldIdLst>
    <p:sldId id="256" r:id="rId2"/>
    <p:sldId id="259" r:id="rId3"/>
    <p:sldId id="257" r:id="rId4"/>
    <p:sldId id="335" r:id="rId5"/>
    <p:sldId id="258" r:id="rId6"/>
    <p:sldId id="260" r:id="rId7"/>
    <p:sldId id="262" r:id="rId8"/>
    <p:sldId id="329" r:id="rId9"/>
    <p:sldId id="263" r:id="rId10"/>
    <p:sldId id="266" r:id="rId11"/>
    <p:sldId id="328" r:id="rId12"/>
    <p:sldId id="264" r:id="rId13"/>
    <p:sldId id="265" r:id="rId14"/>
    <p:sldId id="267" r:id="rId15"/>
    <p:sldId id="268" r:id="rId16"/>
    <p:sldId id="269" r:id="rId17"/>
    <p:sldId id="271" r:id="rId18"/>
    <p:sldId id="270" r:id="rId19"/>
    <p:sldId id="284" r:id="rId20"/>
    <p:sldId id="275" r:id="rId21"/>
    <p:sldId id="278" r:id="rId22"/>
    <p:sldId id="279" r:id="rId23"/>
    <p:sldId id="281" r:id="rId24"/>
    <p:sldId id="283" r:id="rId25"/>
    <p:sldId id="285" r:id="rId26"/>
    <p:sldId id="330" r:id="rId27"/>
    <p:sldId id="333" r:id="rId28"/>
    <p:sldId id="334" r:id="rId29"/>
    <p:sldId id="286" r:id="rId30"/>
    <p:sldId id="287" r:id="rId31"/>
    <p:sldId id="288" r:id="rId32"/>
    <p:sldId id="290" r:id="rId33"/>
    <p:sldId id="331" r:id="rId34"/>
    <p:sldId id="291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25" r:id="rId43"/>
    <p:sldId id="301" r:id="rId44"/>
    <p:sldId id="302" r:id="rId45"/>
    <p:sldId id="303" r:id="rId46"/>
    <p:sldId id="304" r:id="rId47"/>
    <p:sldId id="305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5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7" r:id="rId65"/>
    <p:sldId id="326" r:id="rId66"/>
    <p:sldId id="332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/>
    <p:restoredTop sz="88780"/>
  </p:normalViewPr>
  <p:slideViewPr>
    <p:cSldViewPr snapToGrid="0" snapToObjects="1">
      <p:cViewPr varScale="1">
        <p:scale>
          <a:sx n="89" d="100"/>
          <a:sy n="89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95340-F976-8144-903E-A461BFD0DA94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EB8E1-4060-C543-B007-C9C2D1ACDBE0}">
      <dgm:prSet phldrT="[Text]"/>
      <dgm:spPr/>
      <dgm:t>
        <a:bodyPr/>
        <a:lstStyle/>
        <a:p>
          <a:r>
            <a:rPr lang="en-US"/>
            <a:t>Dengue Epidemic</a:t>
          </a:r>
        </a:p>
      </dgm:t>
    </dgm:pt>
    <dgm:pt modelId="{55E99923-1193-2F47-BF07-79F25FC4B4DC}" type="parTrans" cxnId="{5CA0D8EE-8901-4142-9979-446DFFB1A4BD}">
      <dgm:prSet/>
      <dgm:spPr/>
      <dgm:t>
        <a:bodyPr/>
        <a:lstStyle/>
        <a:p>
          <a:endParaRPr lang="en-US"/>
        </a:p>
      </dgm:t>
    </dgm:pt>
    <dgm:pt modelId="{72B87BEB-441B-0243-B20D-EA321F5A0DEC}" type="sibTrans" cxnId="{5CA0D8EE-8901-4142-9979-446DFFB1A4BD}">
      <dgm:prSet/>
      <dgm:spPr/>
      <dgm:t>
        <a:bodyPr/>
        <a:lstStyle/>
        <a:p>
          <a:endParaRPr lang="en-US"/>
        </a:p>
      </dgm:t>
    </dgm:pt>
    <dgm:pt modelId="{5236C315-0620-F241-A4F5-DD7AA22D126F}">
      <dgm:prSet phldrT="[Text]"/>
      <dgm:spPr/>
      <dgm:t>
        <a:bodyPr/>
        <a:lstStyle/>
        <a:p>
          <a:r>
            <a:rPr lang="en-US"/>
            <a:t>Dengue Virus</a:t>
          </a:r>
        </a:p>
      </dgm:t>
    </dgm:pt>
    <dgm:pt modelId="{2D090B36-55C8-3946-B384-45C8E7ACFD21}" type="parTrans" cxnId="{498B3F4D-E8AB-5140-AFB0-B237E8DC92E6}">
      <dgm:prSet/>
      <dgm:spPr/>
      <dgm:t>
        <a:bodyPr/>
        <a:lstStyle/>
        <a:p>
          <a:endParaRPr lang="en-US"/>
        </a:p>
      </dgm:t>
    </dgm:pt>
    <dgm:pt modelId="{4B998030-E362-D641-B431-DA90F543B888}" type="sibTrans" cxnId="{498B3F4D-E8AB-5140-AFB0-B237E8DC92E6}">
      <dgm:prSet/>
      <dgm:spPr/>
      <dgm:t>
        <a:bodyPr/>
        <a:lstStyle/>
        <a:p>
          <a:endParaRPr lang="en-US"/>
        </a:p>
      </dgm:t>
    </dgm:pt>
    <dgm:pt modelId="{3DCFEE8A-CD53-7A47-BF15-0F67CA793C7C}">
      <dgm:prSet phldrT="[Text]"/>
      <dgm:spPr/>
      <dgm:t>
        <a:bodyPr/>
        <a:lstStyle/>
        <a:p>
          <a:r>
            <a:rPr lang="en-US" dirty="0"/>
            <a:t>Surveys of Dengue</a:t>
          </a:r>
        </a:p>
      </dgm:t>
    </dgm:pt>
    <dgm:pt modelId="{1D5B817F-FC18-2442-B8A7-37C5479609B9}" type="parTrans" cxnId="{BA872D72-2432-FA44-8E95-EECD2AA5D006}">
      <dgm:prSet/>
      <dgm:spPr/>
      <dgm:t>
        <a:bodyPr/>
        <a:lstStyle/>
        <a:p>
          <a:endParaRPr lang="en-US"/>
        </a:p>
      </dgm:t>
    </dgm:pt>
    <dgm:pt modelId="{C3C50D85-7A57-9349-BF84-C1B1916D7B58}" type="sibTrans" cxnId="{BA872D72-2432-FA44-8E95-EECD2AA5D006}">
      <dgm:prSet/>
      <dgm:spPr/>
      <dgm:t>
        <a:bodyPr/>
        <a:lstStyle/>
        <a:p>
          <a:endParaRPr lang="en-US"/>
        </a:p>
      </dgm:t>
    </dgm:pt>
    <dgm:pt modelId="{94134B4D-11FC-4444-939B-E5863DAE59B6}">
      <dgm:prSet phldrT="[Text]"/>
      <dgm:spPr/>
      <dgm:t>
        <a:bodyPr/>
        <a:lstStyle/>
        <a:p>
          <a:r>
            <a:rPr lang="en-US" dirty="0"/>
            <a:t>WHO reports</a:t>
          </a:r>
        </a:p>
      </dgm:t>
    </dgm:pt>
    <dgm:pt modelId="{090DD76E-CFD2-664E-9A44-508A77480ABF}" type="parTrans" cxnId="{C43A2618-129C-AD49-8892-A1FC4AA5844D}">
      <dgm:prSet/>
      <dgm:spPr/>
      <dgm:t>
        <a:bodyPr/>
        <a:lstStyle/>
        <a:p>
          <a:endParaRPr lang="en-US"/>
        </a:p>
      </dgm:t>
    </dgm:pt>
    <dgm:pt modelId="{94E06A92-92BF-044D-AF5A-F5DCAA50E279}" type="sibTrans" cxnId="{C43A2618-129C-AD49-8892-A1FC4AA5844D}">
      <dgm:prSet/>
      <dgm:spPr/>
      <dgm:t>
        <a:bodyPr/>
        <a:lstStyle/>
        <a:p>
          <a:endParaRPr lang="en-US"/>
        </a:p>
      </dgm:t>
    </dgm:pt>
    <dgm:pt modelId="{D6D46E9D-6F76-9F40-A9BD-73FEA1F80AE8}">
      <dgm:prSet phldrT="[Text]"/>
      <dgm:spPr/>
      <dgm:t>
        <a:bodyPr/>
        <a:lstStyle/>
        <a:p>
          <a:r>
            <a:rPr lang="en-US"/>
            <a:t>Epidemic Prediction</a:t>
          </a:r>
        </a:p>
      </dgm:t>
    </dgm:pt>
    <dgm:pt modelId="{C837D670-4BAB-FD45-AEDF-4044A59C32D9}" type="parTrans" cxnId="{B6927392-F652-EC40-974E-370C06C7899E}">
      <dgm:prSet/>
      <dgm:spPr/>
      <dgm:t>
        <a:bodyPr/>
        <a:lstStyle/>
        <a:p>
          <a:endParaRPr lang="en-US"/>
        </a:p>
      </dgm:t>
    </dgm:pt>
    <dgm:pt modelId="{86DC968E-92A1-084A-AC27-208C8ABFAEA3}" type="sibTrans" cxnId="{B6927392-F652-EC40-974E-370C06C7899E}">
      <dgm:prSet/>
      <dgm:spPr/>
      <dgm:t>
        <a:bodyPr/>
        <a:lstStyle/>
        <a:p>
          <a:endParaRPr lang="en-US"/>
        </a:p>
      </dgm:t>
    </dgm:pt>
    <dgm:pt modelId="{C5ED1504-12D7-1049-B2EB-EE456114C545}">
      <dgm:prSet phldrT="[Text]"/>
      <dgm:spPr/>
      <dgm:t>
        <a:bodyPr/>
        <a:lstStyle/>
        <a:p>
          <a:r>
            <a:rPr lang="en-US"/>
            <a:t>GIS and Statistical Models</a:t>
          </a:r>
        </a:p>
      </dgm:t>
    </dgm:pt>
    <dgm:pt modelId="{1D2325FD-3F21-8C42-A76A-5FBADD8E4420}" type="parTrans" cxnId="{8B24A8F5-7D71-0B44-8DC4-B386DCB2301F}">
      <dgm:prSet/>
      <dgm:spPr/>
      <dgm:t>
        <a:bodyPr/>
        <a:lstStyle/>
        <a:p>
          <a:endParaRPr lang="en-US"/>
        </a:p>
      </dgm:t>
    </dgm:pt>
    <dgm:pt modelId="{95D3FB7F-ADA2-8F4C-A104-92FD2EF136DD}" type="sibTrans" cxnId="{8B24A8F5-7D71-0B44-8DC4-B386DCB2301F}">
      <dgm:prSet/>
      <dgm:spPr/>
      <dgm:t>
        <a:bodyPr/>
        <a:lstStyle/>
        <a:p>
          <a:endParaRPr lang="en-US"/>
        </a:p>
      </dgm:t>
    </dgm:pt>
    <dgm:pt modelId="{776F2E4C-6720-B24F-8277-3978680CE65A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E76C8A42-9FA6-F441-818A-3F1BBA279FB8}" type="parTrans" cxnId="{CCE4CFDC-0576-6844-95EB-439A60E218DD}">
      <dgm:prSet/>
      <dgm:spPr/>
      <dgm:t>
        <a:bodyPr/>
        <a:lstStyle/>
        <a:p>
          <a:endParaRPr lang="en-US"/>
        </a:p>
      </dgm:t>
    </dgm:pt>
    <dgm:pt modelId="{BD2EF2C6-4BFD-FA4F-8CA6-46F364B7C1C4}" type="sibTrans" cxnId="{CCE4CFDC-0576-6844-95EB-439A60E218DD}">
      <dgm:prSet/>
      <dgm:spPr/>
      <dgm:t>
        <a:bodyPr/>
        <a:lstStyle/>
        <a:p>
          <a:endParaRPr lang="en-US"/>
        </a:p>
      </dgm:t>
    </dgm:pt>
    <dgm:pt modelId="{4BFCA868-E4E4-6641-85F9-E656CF33FB60}">
      <dgm:prSet/>
      <dgm:spPr/>
      <dgm:t>
        <a:bodyPr/>
        <a:lstStyle/>
        <a:p>
          <a:r>
            <a:rPr lang="en-US"/>
            <a:t>Cellular Automata</a:t>
          </a:r>
        </a:p>
      </dgm:t>
    </dgm:pt>
    <dgm:pt modelId="{452366F6-2381-FF43-90CC-90E9D41900BF}" type="parTrans" cxnId="{B4CE6C15-BDE4-EF46-B7A8-4B522604D339}">
      <dgm:prSet/>
      <dgm:spPr/>
      <dgm:t>
        <a:bodyPr/>
        <a:lstStyle/>
        <a:p>
          <a:endParaRPr lang="en-US"/>
        </a:p>
      </dgm:t>
    </dgm:pt>
    <dgm:pt modelId="{F0C94560-15D1-1B43-B206-AF1981DFB2E4}" type="sibTrans" cxnId="{B4CE6C15-BDE4-EF46-B7A8-4B522604D339}">
      <dgm:prSet/>
      <dgm:spPr/>
      <dgm:t>
        <a:bodyPr/>
        <a:lstStyle/>
        <a:p>
          <a:endParaRPr lang="en-US"/>
        </a:p>
      </dgm:t>
    </dgm:pt>
    <dgm:pt modelId="{A3D0D670-7731-CC40-B7F5-30699B2678E3}">
      <dgm:prSet/>
      <dgm:spPr/>
      <dgm:t>
        <a:bodyPr/>
        <a:lstStyle/>
        <a:p>
          <a:r>
            <a:rPr lang="en-US" dirty="0"/>
            <a:t>SVM</a:t>
          </a:r>
        </a:p>
      </dgm:t>
    </dgm:pt>
    <dgm:pt modelId="{BC77A748-A885-0046-B558-BE8C65A8FA20}" type="parTrans" cxnId="{CBFFC6D6-4241-8C4E-8603-855BA462597C}">
      <dgm:prSet/>
      <dgm:spPr/>
      <dgm:t>
        <a:bodyPr/>
        <a:lstStyle/>
        <a:p>
          <a:endParaRPr lang="en-US"/>
        </a:p>
      </dgm:t>
    </dgm:pt>
    <dgm:pt modelId="{8920B269-9E1B-C540-9AF9-42BBEDEAABF4}" type="sibTrans" cxnId="{CBFFC6D6-4241-8C4E-8603-855BA462597C}">
      <dgm:prSet/>
      <dgm:spPr/>
      <dgm:t>
        <a:bodyPr/>
        <a:lstStyle/>
        <a:p>
          <a:endParaRPr lang="en-US"/>
        </a:p>
      </dgm:t>
    </dgm:pt>
    <dgm:pt modelId="{19EC23B3-95B0-444D-89D8-4600B616E55F}">
      <dgm:prSet/>
      <dgm:spPr/>
      <dgm:t>
        <a:bodyPr/>
        <a:lstStyle/>
        <a:p>
          <a:r>
            <a:rPr lang="en-US" dirty="0"/>
            <a:t>Resource Allocation</a:t>
          </a:r>
        </a:p>
      </dgm:t>
    </dgm:pt>
    <dgm:pt modelId="{8CF064D9-4C66-E649-86E2-975A355E0755}" type="parTrans" cxnId="{E0527950-5A46-4F4B-918F-A11EB87FB9A9}">
      <dgm:prSet/>
      <dgm:spPr/>
      <dgm:t>
        <a:bodyPr/>
        <a:lstStyle/>
        <a:p>
          <a:endParaRPr lang="en-US"/>
        </a:p>
      </dgm:t>
    </dgm:pt>
    <dgm:pt modelId="{C16E3DCB-B671-884F-B334-E24B5EDF951D}" type="sibTrans" cxnId="{E0527950-5A46-4F4B-918F-A11EB87FB9A9}">
      <dgm:prSet/>
      <dgm:spPr/>
      <dgm:t>
        <a:bodyPr/>
        <a:lstStyle/>
        <a:p>
          <a:endParaRPr lang="en-US"/>
        </a:p>
      </dgm:t>
    </dgm:pt>
    <dgm:pt modelId="{F8E9380B-58F1-C547-B8B4-AC93BFA7ACF7}">
      <dgm:prSet/>
      <dgm:spPr/>
      <dgm:t>
        <a:bodyPr/>
        <a:lstStyle/>
        <a:p>
          <a:r>
            <a:rPr lang="en-US" dirty="0"/>
            <a:t>Climate and Dengue relation</a:t>
          </a:r>
        </a:p>
      </dgm:t>
    </dgm:pt>
    <dgm:pt modelId="{62E13904-759A-4A4F-A940-00F17E38727F}" type="parTrans" cxnId="{1226C34F-3414-5840-97A9-40087CB4570D}">
      <dgm:prSet/>
      <dgm:spPr/>
      <dgm:t>
        <a:bodyPr/>
        <a:lstStyle/>
        <a:p>
          <a:endParaRPr lang="en-US"/>
        </a:p>
      </dgm:t>
    </dgm:pt>
    <dgm:pt modelId="{43B0FDB3-2105-8444-AE08-0A660F5F651B}" type="sibTrans" cxnId="{1226C34F-3414-5840-97A9-40087CB4570D}">
      <dgm:prSet/>
      <dgm:spPr/>
      <dgm:t>
        <a:bodyPr/>
        <a:lstStyle/>
        <a:p>
          <a:endParaRPr lang="en-US"/>
        </a:p>
      </dgm:t>
    </dgm:pt>
    <dgm:pt modelId="{692F9FBA-5D9A-E04B-A9E0-8395C41A55D2}">
      <dgm:prSet/>
      <dgm:spPr/>
      <dgm:t>
        <a:bodyPr/>
        <a:lstStyle/>
        <a:p>
          <a:r>
            <a:rPr lang="en-US" dirty="0"/>
            <a:t>Statistical</a:t>
          </a:r>
        </a:p>
      </dgm:t>
    </dgm:pt>
    <dgm:pt modelId="{3DD9421D-C67E-404E-9BF1-D654D535A5EB}" type="parTrans" cxnId="{5B21D3B6-34CB-1B43-956F-669B951D6E9B}">
      <dgm:prSet/>
      <dgm:spPr/>
      <dgm:t>
        <a:bodyPr/>
        <a:lstStyle/>
        <a:p>
          <a:endParaRPr lang="en-US"/>
        </a:p>
      </dgm:t>
    </dgm:pt>
    <dgm:pt modelId="{8103174E-5112-5347-B7F4-F9E55604FFC4}" type="sibTrans" cxnId="{5B21D3B6-34CB-1B43-956F-669B951D6E9B}">
      <dgm:prSet/>
      <dgm:spPr/>
      <dgm:t>
        <a:bodyPr/>
        <a:lstStyle/>
        <a:p>
          <a:endParaRPr lang="en-US"/>
        </a:p>
      </dgm:t>
    </dgm:pt>
    <dgm:pt modelId="{C248397E-FE60-414E-B05E-6AD449480751}">
      <dgm:prSet/>
      <dgm:spPr/>
      <dgm:t>
        <a:bodyPr/>
        <a:lstStyle/>
        <a:p>
          <a:r>
            <a:rPr lang="en-US" dirty="0"/>
            <a:t>Agent-based</a:t>
          </a:r>
        </a:p>
      </dgm:t>
    </dgm:pt>
    <dgm:pt modelId="{B5BD534F-83F4-3741-9230-75EF8C88371C}" type="parTrans" cxnId="{7BFDFFBF-0566-6F4B-84C4-115BEDA235E2}">
      <dgm:prSet/>
      <dgm:spPr/>
      <dgm:t>
        <a:bodyPr/>
        <a:lstStyle/>
        <a:p>
          <a:endParaRPr lang="en-US"/>
        </a:p>
      </dgm:t>
    </dgm:pt>
    <dgm:pt modelId="{FC4D7AB0-6207-134D-918E-5319D8D99CD6}" type="sibTrans" cxnId="{7BFDFFBF-0566-6F4B-84C4-115BEDA235E2}">
      <dgm:prSet/>
      <dgm:spPr/>
      <dgm:t>
        <a:bodyPr/>
        <a:lstStyle/>
        <a:p>
          <a:endParaRPr lang="en-US"/>
        </a:p>
      </dgm:t>
    </dgm:pt>
    <dgm:pt modelId="{EAF65CA3-06EB-0E48-B147-7B0716D92F3C}">
      <dgm:prSet/>
      <dgm:spPr/>
      <dgm:t>
        <a:bodyPr/>
        <a:lstStyle/>
        <a:p>
          <a:r>
            <a:rPr lang="en-US" dirty="0"/>
            <a:t>Dynamic Modeling</a:t>
          </a:r>
        </a:p>
      </dgm:t>
    </dgm:pt>
    <dgm:pt modelId="{403E6A1D-EA47-D343-A959-2E70FEDEBFF8}" type="parTrans" cxnId="{064A6425-1E59-9448-9785-65966694388A}">
      <dgm:prSet/>
      <dgm:spPr/>
      <dgm:t>
        <a:bodyPr/>
        <a:lstStyle/>
        <a:p>
          <a:endParaRPr lang="en-US"/>
        </a:p>
      </dgm:t>
    </dgm:pt>
    <dgm:pt modelId="{181B960C-DF3D-E84A-A8EC-818F07FEE2E5}" type="sibTrans" cxnId="{064A6425-1E59-9448-9785-65966694388A}">
      <dgm:prSet/>
      <dgm:spPr/>
      <dgm:t>
        <a:bodyPr/>
        <a:lstStyle/>
        <a:p>
          <a:endParaRPr lang="en-US"/>
        </a:p>
      </dgm:t>
    </dgm:pt>
    <dgm:pt modelId="{EEB82126-27CB-7545-BE32-7EA326C9B1C3}" type="pres">
      <dgm:prSet presAssocID="{DF495340-F976-8144-903E-A461BFD0D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F5A439-AC60-6A41-A6F3-3D066E801629}" type="pres">
      <dgm:prSet presAssocID="{9C3EB8E1-4060-C543-B007-C9C2D1ACDBE0}" presName="hierRoot1" presStyleCnt="0"/>
      <dgm:spPr/>
    </dgm:pt>
    <dgm:pt modelId="{49D2C1E8-07BF-1D44-BCF3-9C33EA5A9563}" type="pres">
      <dgm:prSet presAssocID="{9C3EB8E1-4060-C543-B007-C9C2D1ACDBE0}" presName="composite" presStyleCnt="0"/>
      <dgm:spPr/>
    </dgm:pt>
    <dgm:pt modelId="{22E87D7C-857E-044E-BA75-D0B3C87B9389}" type="pres">
      <dgm:prSet presAssocID="{9C3EB8E1-4060-C543-B007-C9C2D1ACDBE0}" presName="background" presStyleLbl="node0" presStyleIdx="0" presStyleCnt="1"/>
      <dgm:spPr/>
    </dgm:pt>
    <dgm:pt modelId="{5EFBA66C-523D-BD42-AF36-937278E41488}" type="pres">
      <dgm:prSet presAssocID="{9C3EB8E1-4060-C543-B007-C9C2D1ACDBE0}" presName="text" presStyleLbl="fgAcc0" presStyleIdx="0" presStyleCnt="1" custLinFactNeighborX="-25000" custLinFactNeighborY="-90286">
        <dgm:presLayoutVars>
          <dgm:chPref val="3"/>
        </dgm:presLayoutVars>
      </dgm:prSet>
      <dgm:spPr/>
    </dgm:pt>
    <dgm:pt modelId="{70C9DC51-669D-B940-BBEF-8324186A64C7}" type="pres">
      <dgm:prSet presAssocID="{9C3EB8E1-4060-C543-B007-C9C2D1ACDBE0}" presName="hierChild2" presStyleCnt="0"/>
      <dgm:spPr/>
    </dgm:pt>
    <dgm:pt modelId="{5B6826FA-B947-764E-8657-0DCC78E05AE9}" type="pres">
      <dgm:prSet presAssocID="{2D090B36-55C8-3946-B384-45C8E7ACFD21}" presName="Name10" presStyleLbl="parChTrans1D2" presStyleIdx="0" presStyleCnt="3"/>
      <dgm:spPr/>
    </dgm:pt>
    <dgm:pt modelId="{296373D1-F154-9F4A-871D-E8A47C298323}" type="pres">
      <dgm:prSet presAssocID="{5236C315-0620-F241-A4F5-DD7AA22D126F}" presName="hierRoot2" presStyleCnt="0"/>
      <dgm:spPr/>
    </dgm:pt>
    <dgm:pt modelId="{AEA89384-9620-5540-A19E-7F9E1DB03013}" type="pres">
      <dgm:prSet presAssocID="{5236C315-0620-F241-A4F5-DD7AA22D126F}" presName="composite2" presStyleCnt="0"/>
      <dgm:spPr/>
    </dgm:pt>
    <dgm:pt modelId="{4EBE2E28-8028-7241-9677-FBFD7D02C814}" type="pres">
      <dgm:prSet presAssocID="{5236C315-0620-F241-A4F5-DD7AA22D126F}" presName="background2" presStyleLbl="node2" presStyleIdx="0" presStyleCnt="3"/>
      <dgm:spPr/>
    </dgm:pt>
    <dgm:pt modelId="{F0BAB790-828E-DA42-8096-15CD632C1ACD}" type="pres">
      <dgm:prSet presAssocID="{5236C315-0620-F241-A4F5-DD7AA22D126F}" presName="text2" presStyleLbl="fgAcc2" presStyleIdx="0" presStyleCnt="3" custLinFactNeighborY="-67220">
        <dgm:presLayoutVars>
          <dgm:chPref val="3"/>
        </dgm:presLayoutVars>
      </dgm:prSet>
      <dgm:spPr/>
    </dgm:pt>
    <dgm:pt modelId="{298A7F48-8BFD-D14C-B55B-69093B53C5EE}" type="pres">
      <dgm:prSet presAssocID="{5236C315-0620-F241-A4F5-DD7AA22D126F}" presName="hierChild3" presStyleCnt="0"/>
      <dgm:spPr/>
    </dgm:pt>
    <dgm:pt modelId="{D081D1E8-10D5-7148-8CF0-0BED07B3DC34}" type="pres">
      <dgm:prSet presAssocID="{1D5B817F-FC18-2442-B8A7-37C5479609B9}" presName="Name17" presStyleLbl="parChTrans1D3" presStyleIdx="0" presStyleCnt="10"/>
      <dgm:spPr/>
    </dgm:pt>
    <dgm:pt modelId="{28112EC7-6E7A-7A4D-AF52-2CCA93216D4E}" type="pres">
      <dgm:prSet presAssocID="{3DCFEE8A-CD53-7A47-BF15-0F67CA793C7C}" presName="hierRoot3" presStyleCnt="0"/>
      <dgm:spPr/>
    </dgm:pt>
    <dgm:pt modelId="{9D94D6A1-E041-094D-B150-37F7B61102F4}" type="pres">
      <dgm:prSet presAssocID="{3DCFEE8A-CD53-7A47-BF15-0F67CA793C7C}" presName="composite3" presStyleCnt="0"/>
      <dgm:spPr/>
    </dgm:pt>
    <dgm:pt modelId="{75485830-164E-DC48-863A-493DA3D1A019}" type="pres">
      <dgm:prSet presAssocID="{3DCFEE8A-CD53-7A47-BF15-0F67CA793C7C}" presName="background3" presStyleLbl="node3" presStyleIdx="0" presStyleCnt="10"/>
      <dgm:spPr/>
    </dgm:pt>
    <dgm:pt modelId="{BF5A1428-01B7-204B-8A1E-8EC3348D26E0}" type="pres">
      <dgm:prSet presAssocID="{3DCFEE8A-CD53-7A47-BF15-0F67CA793C7C}" presName="text3" presStyleLbl="fgAcc3" presStyleIdx="0" presStyleCnt="10" custLinFactNeighborX="10484" custLinFactNeighborY="-56165">
        <dgm:presLayoutVars>
          <dgm:chPref val="3"/>
        </dgm:presLayoutVars>
      </dgm:prSet>
      <dgm:spPr/>
    </dgm:pt>
    <dgm:pt modelId="{244A6273-5F8E-784B-ADB5-824E98F0E84E}" type="pres">
      <dgm:prSet presAssocID="{3DCFEE8A-CD53-7A47-BF15-0F67CA793C7C}" presName="hierChild4" presStyleCnt="0"/>
      <dgm:spPr/>
    </dgm:pt>
    <dgm:pt modelId="{72CC7F47-3685-DC4C-BB23-9A23CD5BD474}" type="pres">
      <dgm:prSet presAssocID="{090DD76E-CFD2-664E-9A44-508A77480ABF}" presName="Name17" presStyleLbl="parChTrans1D3" presStyleIdx="1" presStyleCnt="10"/>
      <dgm:spPr/>
    </dgm:pt>
    <dgm:pt modelId="{2A4F7E25-FDA7-0146-B1CA-085B6C43039E}" type="pres">
      <dgm:prSet presAssocID="{94134B4D-11FC-4444-939B-E5863DAE59B6}" presName="hierRoot3" presStyleCnt="0"/>
      <dgm:spPr/>
    </dgm:pt>
    <dgm:pt modelId="{C2B92CFA-6186-B54D-9056-132A9EE22482}" type="pres">
      <dgm:prSet presAssocID="{94134B4D-11FC-4444-939B-E5863DAE59B6}" presName="composite3" presStyleCnt="0"/>
      <dgm:spPr/>
    </dgm:pt>
    <dgm:pt modelId="{C68D3BAE-230C-CB46-B4B9-F9993011D48C}" type="pres">
      <dgm:prSet presAssocID="{94134B4D-11FC-4444-939B-E5863DAE59B6}" presName="background3" presStyleLbl="node3" presStyleIdx="1" presStyleCnt="10"/>
      <dgm:spPr/>
    </dgm:pt>
    <dgm:pt modelId="{0199268E-4158-CD43-BF59-B2C40FE8AF0D}" type="pres">
      <dgm:prSet presAssocID="{94134B4D-11FC-4444-939B-E5863DAE59B6}" presName="text3" presStyleLbl="fgAcc3" presStyleIdx="1" presStyleCnt="10" custLinFactNeighborX="12439" custLinFactNeighborY="-56165">
        <dgm:presLayoutVars>
          <dgm:chPref val="3"/>
        </dgm:presLayoutVars>
      </dgm:prSet>
      <dgm:spPr/>
    </dgm:pt>
    <dgm:pt modelId="{2D04AFF3-0DC7-1D48-86C9-52244458207B}" type="pres">
      <dgm:prSet presAssocID="{94134B4D-11FC-4444-939B-E5863DAE59B6}" presName="hierChild4" presStyleCnt="0"/>
      <dgm:spPr/>
    </dgm:pt>
    <dgm:pt modelId="{FCD60EF9-B653-254E-8A60-5863165DD8D2}" type="pres">
      <dgm:prSet presAssocID="{62E13904-759A-4A4F-A940-00F17E38727F}" presName="Name17" presStyleLbl="parChTrans1D3" presStyleIdx="2" presStyleCnt="10"/>
      <dgm:spPr/>
    </dgm:pt>
    <dgm:pt modelId="{B1639C91-D78E-2D4F-BE0F-4E26330F271E}" type="pres">
      <dgm:prSet presAssocID="{F8E9380B-58F1-C547-B8B4-AC93BFA7ACF7}" presName="hierRoot3" presStyleCnt="0"/>
      <dgm:spPr/>
    </dgm:pt>
    <dgm:pt modelId="{5B43E087-0D8C-8F4F-A5FF-B13C5C996D5B}" type="pres">
      <dgm:prSet presAssocID="{F8E9380B-58F1-C547-B8B4-AC93BFA7ACF7}" presName="composite3" presStyleCnt="0"/>
      <dgm:spPr/>
    </dgm:pt>
    <dgm:pt modelId="{C253D409-C94E-CE4D-ADA1-BF40C12D4496}" type="pres">
      <dgm:prSet presAssocID="{F8E9380B-58F1-C547-B8B4-AC93BFA7ACF7}" presName="background3" presStyleLbl="node3" presStyleIdx="2" presStyleCnt="10"/>
      <dgm:spPr/>
    </dgm:pt>
    <dgm:pt modelId="{C93B1DB2-2F0A-DE40-A903-06FB5205BFE1}" type="pres">
      <dgm:prSet presAssocID="{F8E9380B-58F1-C547-B8B4-AC93BFA7ACF7}" presName="text3" presStyleLbl="fgAcc3" presStyleIdx="2" presStyleCnt="10" custLinFactNeighborX="16223" custLinFactNeighborY="-55874">
        <dgm:presLayoutVars>
          <dgm:chPref val="3"/>
        </dgm:presLayoutVars>
      </dgm:prSet>
      <dgm:spPr/>
    </dgm:pt>
    <dgm:pt modelId="{A132B542-3DED-CB46-97AF-C91E5E4BDA35}" type="pres">
      <dgm:prSet presAssocID="{F8E9380B-58F1-C547-B8B4-AC93BFA7ACF7}" presName="hierChild4" presStyleCnt="0"/>
      <dgm:spPr/>
    </dgm:pt>
    <dgm:pt modelId="{841067F0-8D7A-314A-B2FD-0E5204B86A91}" type="pres">
      <dgm:prSet presAssocID="{C837D670-4BAB-FD45-AEDF-4044A59C32D9}" presName="Name10" presStyleLbl="parChTrans1D2" presStyleIdx="1" presStyleCnt="3"/>
      <dgm:spPr/>
    </dgm:pt>
    <dgm:pt modelId="{E4157F0F-7459-EF48-9670-03CC64E92229}" type="pres">
      <dgm:prSet presAssocID="{D6D46E9D-6F76-9F40-A9BD-73FEA1F80AE8}" presName="hierRoot2" presStyleCnt="0"/>
      <dgm:spPr/>
    </dgm:pt>
    <dgm:pt modelId="{60D2D79F-5293-3E4F-8168-FB44C5D76856}" type="pres">
      <dgm:prSet presAssocID="{D6D46E9D-6F76-9F40-A9BD-73FEA1F80AE8}" presName="composite2" presStyleCnt="0"/>
      <dgm:spPr/>
    </dgm:pt>
    <dgm:pt modelId="{86A4595E-F0BE-C34B-B376-90F92996BA70}" type="pres">
      <dgm:prSet presAssocID="{D6D46E9D-6F76-9F40-A9BD-73FEA1F80AE8}" presName="background2" presStyleLbl="node2" presStyleIdx="1" presStyleCnt="3"/>
      <dgm:spPr/>
    </dgm:pt>
    <dgm:pt modelId="{BAF246F5-1DA1-6848-BD53-6855F0DBE5CE}" type="pres">
      <dgm:prSet presAssocID="{D6D46E9D-6F76-9F40-A9BD-73FEA1F80AE8}" presName="text2" presStyleLbl="fgAcc2" presStyleIdx="1" presStyleCnt="3" custLinFactX="-28242" custLinFactNeighborX="-100000" custLinFactNeighborY="-67339">
        <dgm:presLayoutVars>
          <dgm:chPref val="3"/>
        </dgm:presLayoutVars>
      </dgm:prSet>
      <dgm:spPr/>
    </dgm:pt>
    <dgm:pt modelId="{8D3D5EFF-01AD-C44C-9C0F-9B1A03B489DF}" type="pres">
      <dgm:prSet presAssocID="{D6D46E9D-6F76-9F40-A9BD-73FEA1F80AE8}" presName="hierChild3" presStyleCnt="0"/>
      <dgm:spPr/>
    </dgm:pt>
    <dgm:pt modelId="{A37B0BC1-C17D-4841-85E6-E62F9A6FEF4C}" type="pres">
      <dgm:prSet presAssocID="{1D2325FD-3F21-8C42-A76A-5FBADD8E4420}" presName="Name17" presStyleLbl="parChTrans1D3" presStyleIdx="3" presStyleCnt="10"/>
      <dgm:spPr/>
    </dgm:pt>
    <dgm:pt modelId="{4BD14504-1B84-0747-9E36-2D98E7F74A27}" type="pres">
      <dgm:prSet presAssocID="{C5ED1504-12D7-1049-B2EB-EE456114C545}" presName="hierRoot3" presStyleCnt="0"/>
      <dgm:spPr/>
    </dgm:pt>
    <dgm:pt modelId="{B76001AB-631E-BC41-8962-2B1CDCBEFB5E}" type="pres">
      <dgm:prSet presAssocID="{C5ED1504-12D7-1049-B2EB-EE456114C545}" presName="composite3" presStyleCnt="0"/>
      <dgm:spPr/>
    </dgm:pt>
    <dgm:pt modelId="{E87DF204-BAB5-804A-887F-8A061FDF71AC}" type="pres">
      <dgm:prSet presAssocID="{C5ED1504-12D7-1049-B2EB-EE456114C545}" presName="background3" presStyleLbl="node3" presStyleIdx="3" presStyleCnt="10"/>
      <dgm:spPr/>
    </dgm:pt>
    <dgm:pt modelId="{A65453C5-A5FF-304E-A3B6-57AF075D8EE6}" type="pres">
      <dgm:prSet presAssocID="{C5ED1504-12D7-1049-B2EB-EE456114C545}" presName="text3" presStyleLbl="fgAcc3" presStyleIdx="3" presStyleCnt="10" custLinFactX="-47566" custLinFactNeighborX="-100000" custLinFactNeighborY="97592">
        <dgm:presLayoutVars>
          <dgm:chPref val="3"/>
        </dgm:presLayoutVars>
      </dgm:prSet>
      <dgm:spPr/>
    </dgm:pt>
    <dgm:pt modelId="{5A0702BB-091A-1B43-9AEA-4CCE8E16FC66}" type="pres">
      <dgm:prSet presAssocID="{C5ED1504-12D7-1049-B2EB-EE456114C545}" presName="hierChild4" presStyleCnt="0"/>
      <dgm:spPr/>
    </dgm:pt>
    <dgm:pt modelId="{A5685C79-90E1-C948-B582-0D2F378D59FF}" type="pres">
      <dgm:prSet presAssocID="{E76C8A42-9FA6-F441-818A-3F1BBA279FB8}" presName="Name17" presStyleLbl="parChTrans1D3" presStyleIdx="4" presStyleCnt="10"/>
      <dgm:spPr/>
    </dgm:pt>
    <dgm:pt modelId="{9F86C665-4C2D-1543-AEE2-A1D1145B3B95}" type="pres">
      <dgm:prSet presAssocID="{776F2E4C-6720-B24F-8277-3978680CE65A}" presName="hierRoot3" presStyleCnt="0"/>
      <dgm:spPr/>
    </dgm:pt>
    <dgm:pt modelId="{7A7F8B8D-B7AD-7F4E-B319-16C9254E0F86}" type="pres">
      <dgm:prSet presAssocID="{776F2E4C-6720-B24F-8277-3978680CE65A}" presName="composite3" presStyleCnt="0"/>
      <dgm:spPr/>
    </dgm:pt>
    <dgm:pt modelId="{A08B5FE2-1C18-8844-9DF2-6C7E8176F65A}" type="pres">
      <dgm:prSet presAssocID="{776F2E4C-6720-B24F-8277-3978680CE65A}" presName="background3" presStyleLbl="node3" presStyleIdx="4" presStyleCnt="10"/>
      <dgm:spPr/>
    </dgm:pt>
    <dgm:pt modelId="{D84A072A-D31C-A342-A622-C2168DA60592}" type="pres">
      <dgm:prSet presAssocID="{776F2E4C-6720-B24F-8277-3978680CE65A}" presName="text3" presStyleLbl="fgAcc3" presStyleIdx="4" presStyleCnt="10" custLinFactX="-23378" custLinFactNeighborX="-100000" custLinFactNeighborY="97590">
        <dgm:presLayoutVars>
          <dgm:chPref val="3"/>
        </dgm:presLayoutVars>
      </dgm:prSet>
      <dgm:spPr/>
    </dgm:pt>
    <dgm:pt modelId="{9FF6C6CA-53FB-1446-BEA0-4AA6C59B1F17}" type="pres">
      <dgm:prSet presAssocID="{776F2E4C-6720-B24F-8277-3978680CE65A}" presName="hierChild4" presStyleCnt="0"/>
      <dgm:spPr/>
    </dgm:pt>
    <dgm:pt modelId="{79947B02-9A95-9445-8896-F3643ABC85C5}" type="pres">
      <dgm:prSet presAssocID="{452366F6-2381-FF43-90CC-90E9D41900BF}" presName="Name17" presStyleLbl="parChTrans1D3" presStyleIdx="5" presStyleCnt="10"/>
      <dgm:spPr/>
    </dgm:pt>
    <dgm:pt modelId="{45F0EA7F-0D6E-2A49-9436-C2360DF9EC63}" type="pres">
      <dgm:prSet presAssocID="{4BFCA868-E4E4-6641-85F9-E656CF33FB60}" presName="hierRoot3" presStyleCnt="0"/>
      <dgm:spPr/>
    </dgm:pt>
    <dgm:pt modelId="{95FFFB71-0CB9-2547-8BE3-0B2C2A883FD5}" type="pres">
      <dgm:prSet presAssocID="{4BFCA868-E4E4-6641-85F9-E656CF33FB60}" presName="composite3" presStyleCnt="0"/>
      <dgm:spPr/>
    </dgm:pt>
    <dgm:pt modelId="{12957037-A52B-B24F-9C3E-0B499F9FD0A6}" type="pres">
      <dgm:prSet presAssocID="{4BFCA868-E4E4-6641-85F9-E656CF33FB60}" presName="background3" presStyleLbl="node3" presStyleIdx="5" presStyleCnt="10"/>
      <dgm:spPr/>
    </dgm:pt>
    <dgm:pt modelId="{2A094914-D87E-9746-BC3E-3A9067C60651}" type="pres">
      <dgm:prSet presAssocID="{4BFCA868-E4E4-6641-85F9-E656CF33FB60}" presName="text3" presStyleLbl="fgAcc3" presStyleIdx="5" presStyleCnt="10" custLinFactX="-11081" custLinFactNeighborX="-100000" custLinFactNeighborY="97589">
        <dgm:presLayoutVars>
          <dgm:chPref val="3"/>
        </dgm:presLayoutVars>
      </dgm:prSet>
      <dgm:spPr/>
    </dgm:pt>
    <dgm:pt modelId="{A61D130E-6B8C-B14C-A614-84E2DE88B9CA}" type="pres">
      <dgm:prSet presAssocID="{4BFCA868-E4E4-6641-85F9-E656CF33FB60}" presName="hierChild4" presStyleCnt="0"/>
      <dgm:spPr/>
    </dgm:pt>
    <dgm:pt modelId="{64079600-D5AD-2C42-9442-B4F0529DD0FC}" type="pres">
      <dgm:prSet presAssocID="{BC77A748-A885-0046-B558-BE8C65A8FA20}" presName="Name17" presStyleLbl="parChTrans1D3" presStyleIdx="6" presStyleCnt="10"/>
      <dgm:spPr/>
    </dgm:pt>
    <dgm:pt modelId="{AD78A38E-833F-2449-A716-1E68C9E76E18}" type="pres">
      <dgm:prSet presAssocID="{A3D0D670-7731-CC40-B7F5-30699B2678E3}" presName="hierRoot3" presStyleCnt="0"/>
      <dgm:spPr/>
    </dgm:pt>
    <dgm:pt modelId="{16F74975-0B72-B542-BF1C-9DDB3127FBE5}" type="pres">
      <dgm:prSet presAssocID="{A3D0D670-7731-CC40-B7F5-30699B2678E3}" presName="composite3" presStyleCnt="0"/>
      <dgm:spPr/>
    </dgm:pt>
    <dgm:pt modelId="{2A36033E-DF6C-D648-A7C2-ADAB84A576C5}" type="pres">
      <dgm:prSet presAssocID="{A3D0D670-7731-CC40-B7F5-30699B2678E3}" presName="background3" presStyleLbl="node3" presStyleIdx="6" presStyleCnt="10"/>
      <dgm:spPr/>
    </dgm:pt>
    <dgm:pt modelId="{A4497BCB-0722-FB49-9DC9-B73F2F2062F1}" type="pres">
      <dgm:prSet presAssocID="{A3D0D670-7731-CC40-B7F5-30699B2678E3}" presName="text3" presStyleLbl="fgAcc3" presStyleIdx="6" presStyleCnt="10" custLinFactNeighborX="-94392" custLinFactNeighborY="97589">
        <dgm:presLayoutVars>
          <dgm:chPref val="3"/>
        </dgm:presLayoutVars>
      </dgm:prSet>
      <dgm:spPr/>
    </dgm:pt>
    <dgm:pt modelId="{672D9DC2-2620-5847-AB06-BEC1F3C3D8E9}" type="pres">
      <dgm:prSet presAssocID="{A3D0D670-7731-CC40-B7F5-30699B2678E3}" presName="hierChild4" presStyleCnt="0"/>
      <dgm:spPr/>
    </dgm:pt>
    <dgm:pt modelId="{BEBA9C92-E452-7649-9EF6-7DF69C1ECF62}" type="pres">
      <dgm:prSet presAssocID="{8CF064D9-4C66-E649-86E2-975A355E0755}" presName="Name10" presStyleLbl="parChTrans1D2" presStyleIdx="2" presStyleCnt="3"/>
      <dgm:spPr/>
    </dgm:pt>
    <dgm:pt modelId="{ECB9AA77-10EA-F04B-97DA-0231A85420A6}" type="pres">
      <dgm:prSet presAssocID="{19EC23B3-95B0-444D-89D8-4600B616E55F}" presName="hierRoot2" presStyleCnt="0"/>
      <dgm:spPr/>
    </dgm:pt>
    <dgm:pt modelId="{F78AD416-963F-CB45-A0AF-AD5752468272}" type="pres">
      <dgm:prSet presAssocID="{19EC23B3-95B0-444D-89D8-4600B616E55F}" presName="composite2" presStyleCnt="0"/>
      <dgm:spPr/>
    </dgm:pt>
    <dgm:pt modelId="{33165EC9-1024-E349-A144-C7A62B064B51}" type="pres">
      <dgm:prSet presAssocID="{19EC23B3-95B0-444D-89D8-4600B616E55F}" presName="background2" presStyleLbl="node2" presStyleIdx="2" presStyleCnt="3"/>
      <dgm:spPr/>
    </dgm:pt>
    <dgm:pt modelId="{11F49A73-B8C9-EA45-BDDB-C6C620081EEC}" type="pres">
      <dgm:prSet presAssocID="{19EC23B3-95B0-444D-89D8-4600B616E55F}" presName="text2" presStyleLbl="fgAcc2" presStyleIdx="2" presStyleCnt="3" custLinFactX="-11375" custLinFactNeighborX="-100000" custLinFactNeighborY="-59279">
        <dgm:presLayoutVars>
          <dgm:chPref val="3"/>
        </dgm:presLayoutVars>
      </dgm:prSet>
      <dgm:spPr/>
    </dgm:pt>
    <dgm:pt modelId="{ED9BE1B4-3D02-D14F-AFA1-F34C558686B1}" type="pres">
      <dgm:prSet presAssocID="{19EC23B3-95B0-444D-89D8-4600B616E55F}" presName="hierChild3" presStyleCnt="0"/>
      <dgm:spPr/>
    </dgm:pt>
    <dgm:pt modelId="{1A0673D8-4C9E-9E44-A7A4-728192184ED7}" type="pres">
      <dgm:prSet presAssocID="{3DD9421D-C67E-404E-9BF1-D654D535A5EB}" presName="Name17" presStyleLbl="parChTrans1D3" presStyleIdx="7" presStyleCnt="10"/>
      <dgm:spPr/>
    </dgm:pt>
    <dgm:pt modelId="{E496E613-24CD-8F4E-8CE2-5F2A52D31ECA}" type="pres">
      <dgm:prSet presAssocID="{692F9FBA-5D9A-E04B-A9E0-8395C41A55D2}" presName="hierRoot3" presStyleCnt="0"/>
      <dgm:spPr/>
    </dgm:pt>
    <dgm:pt modelId="{CB4ABC8C-4AFD-0C4E-96F4-2BC5DF005F90}" type="pres">
      <dgm:prSet presAssocID="{692F9FBA-5D9A-E04B-A9E0-8395C41A55D2}" presName="composite3" presStyleCnt="0"/>
      <dgm:spPr/>
    </dgm:pt>
    <dgm:pt modelId="{002D6B45-119B-1648-9128-8D1AA6702581}" type="pres">
      <dgm:prSet presAssocID="{692F9FBA-5D9A-E04B-A9E0-8395C41A55D2}" presName="background3" presStyleLbl="node3" presStyleIdx="7" presStyleCnt="10"/>
      <dgm:spPr/>
    </dgm:pt>
    <dgm:pt modelId="{70C72E82-BE21-504C-8869-DE95E08EE899}" type="pres">
      <dgm:prSet presAssocID="{692F9FBA-5D9A-E04B-A9E0-8395C41A55D2}" presName="text3" presStyleLbl="fgAcc3" presStyleIdx="7" presStyleCnt="10" custLinFactX="-20333" custLinFactNeighborX="-100000" custLinFactNeighborY="-59221">
        <dgm:presLayoutVars>
          <dgm:chPref val="3"/>
        </dgm:presLayoutVars>
      </dgm:prSet>
      <dgm:spPr/>
    </dgm:pt>
    <dgm:pt modelId="{B3701EDF-8DA5-6345-B5A8-2E50F3259DF3}" type="pres">
      <dgm:prSet presAssocID="{692F9FBA-5D9A-E04B-A9E0-8395C41A55D2}" presName="hierChild4" presStyleCnt="0"/>
      <dgm:spPr/>
    </dgm:pt>
    <dgm:pt modelId="{6F636759-7CE5-6C47-A04A-409143102BCF}" type="pres">
      <dgm:prSet presAssocID="{B5BD534F-83F4-3741-9230-75EF8C88371C}" presName="Name17" presStyleLbl="parChTrans1D3" presStyleIdx="8" presStyleCnt="10"/>
      <dgm:spPr/>
    </dgm:pt>
    <dgm:pt modelId="{00199789-C90D-6347-BA23-7BE61202DE5D}" type="pres">
      <dgm:prSet presAssocID="{C248397E-FE60-414E-B05E-6AD449480751}" presName="hierRoot3" presStyleCnt="0"/>
      <dgm:spPr/>
    </dgm:pt>
    <dgm:pt modelId="{D26E0AAF-5608-E442-8326-40024DD8A1B5}" type="pres">
      <dgm:prSet presAssocID="{C248397E-FE60-414E-B05E-6AD449480751}" presName="composite3" presStyleCnt="0"/>
      <dgm:spPr/>
    </dgm:pt>
    <dgm:pt modelId="{AB06F602-439F-AE42-ACB8-C3E5306CB8B6}" type="pres">
      <dgm:prSet presAssocID="{C248397E-FE60-414E-B05E-6AD449480751}" presName="background3" presStyleLbl="node3" presStyleIdx="8" presStyleCnt="10"/>
      <dgm:spPr/>
    </dgm:pt>
    <dgm:pt modelId="{A470EAC6-5145-A54B-A23D-6C6842A13023}" type="pres">
      <dgm:prSet presAssocID="{C248397E-FE60-414E-B05E-6AD449480751}" presName="text3" presStyleLbl="fgAcc3" presStyleIdx="8" presStyleCnt="10" custLinFactX="-25367" custLinFactNeighborX="-100000" custLinFactNeighborY="-59335">
        <dgm:presLayoutVars>
          <dgm:chPref val="3"/>
        </dgm:presLayoutVars>
      </dgm:prSet>
      <dgm:spPr/>
    </dgm:pt>
    <dgm:pt modelId="{2B8AC915-D5A1-6641-9C56-5BF1E2817898}" type="pres">
      <dgm:prSet presAssocID="{C248397E-FE60-414E-B05E-6AD449480751}" presName="hierChild4" presStyleCnt="0"/>
      <dgm:spPr/>
    </dgm:pt>
    <dgm:pt modelId="{67FEEE07-844C-F441-B122-8EF6BC15A911}" type="pres">
      <dgm:prSet presAssocID="{403E6A1D-EA47-D343-A959-2E70FEDEBFF8}" presName="Name17" presStyleLbl="parChTrans1D3" presStyleIdx="9" presStyleCnt="10"/>
      <dgm:spPr/>
    </dgm:pt>
    <dgm:pt modelId="{A57BA5F1-7DE6-A549-8CEC-C200AA825C9B}" type="pres">
      <dgm:prSet presAssocID="{EAF65CA3-06EB-0E48-B147-7B0716D92F3C}" presName="hierRoot3" presStyleCnt="0"/>
      <dgm:spPr/>
    </dgm:pt>
    <dgm:pt modelId="{44436CA3-0E90-FA4B-9EE6-DB13753F5042}" type="pres">
      <dgm:prSet presAssocID="{EAF65CA3-06EB-0E48-B147-7B0716D92F3C}" presName="composite3" presStyleCnt="0"/>
      <dgm:spPr/>
    </dgm:pt>
    <dgm:pt modelId="{BCF11591-F6DD-004A-A070-6C60F77B748C}" type="pres">
      <dgm:prSet presAssocID="{EAF65CA3-06EB-0E48-B147-7B0716D92F3C}" presName="background3" presStyleLbl="node3" presStyleIdx="9" presStyleCnt="10"/>
      <dgm:spPr/>
    </dgm:pt>
    <dgm:pt modelId="{2F7EA568-3FCB-0E48-AA0A-049E3AA4E2B5}" type="pres">
      <dgm:prSet presAssocID="{EAF65CA3-06EB-0E48-B147-7B0716D92F3C}" presName="text3" presStyleLbl="fgAcc3" presStyleIdx="9" presStyleCnt="10" custLinFactX="-28278" custLinFactNeighborX="-100000" custLinFactNeighborY="-61472">
        <dgm:presLayoutVars>
          <dgm:chPref val="3"/>
        </dgm:presLayoutVars>
      </dgm:prSet>
      <dgm:spPr/>
    </dgm:pt>
    <dgm:pt modelId="{F3237FBA-DCDB-4F48-88EB-9B3B185F53CA}" type="pres">
      <dgm:prSet presAssocID="{EAF65CA3-06EB-0E48-B147-7B0716D92F3C}" presName="hierChild4" presStyleCnt="0"/>
      <dgm:spPr/>
    </dgm:pt>
  </dgm:ptLst>
  <dgm:cxnLst>
    <dgm:cxn modelId="{23113802-C584-D148-A795-EAE8261EB676}" type="presOf" srcId="{452366F6-2381-FF43-90CC-90E9D41900BF}" destId="{79947B02-9A95-9445-8896-F3643ABC85C5}" srcOrd="0" destOrd="0" presId="urn:microsoft.com/office/officeart/2005/8/layout/hierarchy1"/>
    <dgm:cxn modelId="{B8160806-C3C7-8E4D-834D-D1DAB6F67A27}" type="presOf" srcId="{D6D46E9D-6F76-9F40-A9BD-73FEA1F80AE8}" destId="{BAF246F5-1DA1-6848-BD53-6855F0DBE5CE}" srcOrd="0" destOrd="0" presId="urn:microsoft.com/office/officeart/2005/8/layout/hierarchy1"/>
    <dgm:cxn modelId="{310EE80E-1151-DC4F-B1C9-33F8DB9C5A37}" type="presOf" srcId="{C837D670-4BAB-FD45-AEDF-4044A59C32D9}" destId="{841067F0-8D7A-314A-B2FD-0E5204B86A91}" srcOrd="0" destOrd="0" presId="urn:microsoft.com/office/officeart/2005/8/layout/hierarchy1"/>
    <dgm:cxn modelId="{B4CE6C15-BDE4-EF46-B7A8-4B522604D339}" srcId="{D6D46E9D-6F76-9F40-A9BD-73FEA1F80AE8}" destId="{4BFCA868-E4E4-6641-85F9-E656CF33FB60}" srcOrd="2" destOrd="0" parTransId="{452366F6-2381-FF43-90CC-90E9D41900BF}" sibTransId="{F0C94560-15D1-1B43-B206-AF1981DFB2E4}"/>
    <dgm:cxn modelId="{C43A2618-129C-AD49-8892-A1FC4AA5844D}" srcId="{5236C315-0620-F241-A4F5-DD7AA22D126F}" destId="{94134B4D-11FC-4444-939B-E5863DAE59B6}" srcOrd="1" destOrd="0" parTransId="{090DD76E-CFD2-664E-9A44-508A77480ABF}" sibTransId="{94E06A92-92BF-044D-AF5A-F5DCAA50E279}"/>
    <dgm:cxn modelId="{0AE36721-32B3-DA4A-A4A6-C2FCB6013417}" type="presOf" srcId="{2D090B36-55C8-3946-B384-45C8E7ACFD21}" destId="{5B6826FA-B947-764E-8657-0DCC78E05AE9}" srcOrd="0" destOrd="0" presId="urn:microsoft.com/office/officeart/2005/8/layout/hierarchy1"/>
    <dgm:cxn modelId="{064A6425-1E59-9448-9785-65966694388A}" srcId="{19EC23B3-95B0-444D-89D8-4600B616E55F}" destId="{EAF65CA3-06EB-0E48-B147-7B0716D92F3C}" srcOrd="2" destOrd="0" parTransId="{403E6A1D-EA47-D343-A959-2E70FEDEBFF8}" sibTransId="{181B960C-DF3D-E84A-A8EC-818F07FEE2E5}"/>
    <dgm:cxn modelId="{541F182D-7EAF-8B4D-9F83-851EAD0E64B2}" type="presOf" srcId="{A3D0D670-7731-CC40-B7F5-30699B2678E3}" destId="{A4497BCB-0722-FB49-9DC9-B73F2F2062F1}" srcOrd="0" destOrd="0" presId="urn:microsoft.com/office/officeart/2005/8/layout/hierarchy1"/>
    <dgm:cxn modelId="{7A399831-C914-7340-A6BD-73CC5BBEE04F}" type="presOf" srcId="{DF495340-F976-8144-903E-A461BFD0DA94}" destId="{EEB82126-27CB-7545-BE32-7EA326C9B1C3}" srcOrd="0" destOrd="0" presId="urn:microsoft.com/office/officeart/2005/8/layout/hierarchy1"/>
    <dgm:cxn modelId="{3C0B9036-3F1B-B548-AB86-AC5AABE0707B}" type="presOf" srcId="{9C3EB8E1-4060-C543-B007-C9C2D1ACDBE0}" destId="{5EFBA66C-523D-BD42-AF36-937278E41488}" srcOrd="0" destOrd="0" presId="urn:microsoft.com/office/officeart/2005/8/layout/hierarchy1"/>
    <dgm:cxn modelId="{375D0B39-0574-654B-BD3C-0E0292C6A63A}" type="presOf" srcId="{403E6A1D-EA47-D343-A959-2E70FEDEBFF8}" destId="{67FEEE07-844C-F441-B122-8EF6BC15A911}" srcOrd="0" destOrd="0" presId="urn:microsoft.com/office/officeart/2005/8/layout/hierarchy1"/>
    <dgm:cxn modelId="{28FA1045-DAF0-0C4B-A193-27E4F6446A50}" type="presOf" srcId="{EAF65CA3-06EB-0E48-B147-7B0716D92F3C}" destId="{2F7EA568-3FCB-0E48-AA0A-049E3AA4E2B5}" srcOrd="0" destOrd="0" presId="urn:microsoft.com/office/officeart/2005/8/layout/hierarchy1"/>
    <dgm:cxn modelId="{527CAD45-3764-9042-90A1-1D459150509D}" type="presOf" srcId="{BC77A748-A885-0046-B558-BE8C65A8FA20}" destId="{64079600-D5AD-2C42-9442-B4F0529DD0FC}" srcOrd="0" destOrd="0" presId="urn:microsoft.com/office/officeart/2005/8/layout/hierarchy1"/>
    <dgm:cxn modelId="{B8761246-765E-AC4F-AFBA-0DB252170D67}" type="presOf" srcId="{C5ED1504-12D7-1049-B2EB-EE456114C545}" destId="{A65453C5-A5FF-304E-A3B6-57AF075D8EE6}" srcOrd="0" destOrd="0" presId="urn:microsoft.com/office/officeart/2005/8/layout/hierarchy1"/>
    <dgm:cxn modelId="{6C14FA46-6A70-2145-8A7C-15CE3CBFAA43}" type="presOf" srcId="{19EC23B3-95B0-444D-89D8-4600B616E55F}" destId="{11F49A73-B8C9-EA45-BDDB-C6C620081EEC}" srcOrd="0" destOrd="0" presId="urn:microsoft.com/office/officeart/2005/8/layout/hierarchy1"/>
    <dgm:cxn modelId="{498B3F4D-E8AB-5140-AFB0-B237E8DC92E6}" srcId="{9C3EB8E1-4060-C543-B007-C9C2D1ACDBE0}" destId="{5236C315-0620-F241-A4F5-DD7AA22D126F}" srcOrd="0" destOrd="0" parTransId="{2D090B36-55C8-3946-B384-45C8E7ACFD21}" sibTransId="{4B998030-E362-D641-B431-DA90F543B888}"/>
    <dgm:cxn modelId="{1226C34F-3414-5840-97A9-40087CB4570D}" srcId="{5236C315-0620-F241-A4F5-DD7AA22D126F}" destId="{F8E9380B-58F1-C547-B8B4-AC93BFA7ACF7}" srcOrd="2" destOrd="0" parTransId="{62E13904-759A-4A4F-A940-00F17E38727F}" sibTransId="{43B0FDB3-2105-8444-AE08-0A660F5F651B}"/>
    <dgm:cxn modelId="{E0527950-5A46-4F4B-918F-A11EB87FB9A9}" srcId="{9C3EB8E1-4060-C543-B007-C9C2D1ACDBE0}" destId="{19EC23B3-95B0-444D-89D8-4600B616E55F}" srcOrd="2" destOrd="0" parTransId="{8CF064D9-4C66-E649-86E2-975A355E0755}" sibTransId="{C16E3DCB-B671-884F-B334-E24B5EDF951D}"/>
    <dgm:cxn modelId="{624B3152-1507-2D4B-A5E1-7E91D3F209F2}" type="presOf" srcId="{5236C315-0620-F241-A4F5-DD7AA22D126F}" destId="{F0BAB790-828E-DA42-8096-15CD632C1ACD}" srcOrd="0" destOrd="0" presId="urn:microsoft.com/office/officeart/2005/8/layout/hierarchy1"/>
    <dgm:cxn modelId="{7C632559-872F-5C42-BF88-CB03495F475E}" type="presOf" srcId="{776F2E4C-6720-B24F-8277-3978680CE65A}" destId="{D84A072A-D31C-A342-A622-C2168DA60592}" srcOrd="0" destOrd="0" presId="urn:microsoft.com/office/officeart/2005/8/layout/hierarchy1"/>
    <dgm:cxn modelId="{C47C926A-2489-7540-A2FA-861FB39FEFE6}" type="presOf" srcId="{1D5B817F-FC18-2442-B8A7-37C5479609B9}" destId="{D081D1E8-10D5-7148-8CF0-0BED07B3DC34}" srcOrd="0" destOrd="0" presId="urn:microsoft.com/office/officeart/2005/8/layout/hierarchy1"/>
    <dgm:cxn modelId="{BA872D72-2432-FA44-8E95-EECD2AA5D006}" srcId="{5236C315-0620-F241-A4F5-DD7AA22D126F}" destId="{3DCFEE8A-CD53-7A47-BF15-0F67CA793C7C}" srcOrd="0" destOrd="0" parTransId="{1D5B817F-FC18-2442-B8A7-37C5479609B9}" sibTransId="{C3C50D85-7A57-9349-BF84-C1B1916D7B58}"/>
    <dgm:cxn modelId="{4916FA7A-9C3D-CE41-BB17-3B0D547FB1CA}" type="presOf" srcId="{3DCFEE8A-CD53-7A47-BF15-0F67CA793C7C}" destId="{BF5A1428-01B7-204B-8A1E-8EC3348D26E0}" srcOrd="0" destOrd="0" presId="urn:microsoft.com/office/officeart/2005/8/layout/hierarchy1"/>
    <dgm:cxn modelId="{45A6E783-BEA4-A846-AEAF-DECF09A03DD9}" type="presOf" srcId="{1D2325FD-3F21-8C42-A76A-5FBADD8E4420}" destId="{A37B0BC1-C17D-4841-85E6-E62F9A6FEF4C}" srcOrd="0" destOrd="0" presId="urn:microsoft.com/office/officeart/2005/8/layout/hierarchy1"/>
    <dgm:cxn modelId="{75A7E186-2D23-0C4A-AB91-12C5DB25709C}" type="presOf" srcId="{3DD9421D-C67E-404E-9BF1-D654D535A5EB}" destId="{1A0673D8-4C9E-9E44-A7A4-728192184ED7}" srcOrd="0" destOrd="0" presId="urn:microsoft.com/office/officeart/2005/8/layout/hierarchy1"/>
    <dgm:cxn modelId="{B6927392-F652-EC40-974E-370C06C7899E}" srcId="{9C3EB8E1-4060-C543-B007-C9C2D1ACDBE0}" destId="{D6D46E9D-6F76-9F40-A9BD-73FEA1F80AE8}" srcOrd="1" destOrd="0" parTransId="{C837D670-4BAB-FD45-AEDF-4044A59C32D9}" sibTransId="{86DC968E-92A1-084A-AC27-208C8ABFAEA3}"/>
    <dgm:cxn modelId="{0C7E2397-C9C4-AE4A-9D4F-A2F425B8C0F0}" type="presOf" srcId="{8CF064D9-4C66-E649-86E2-975A355E0755}" destId="{BEBA9C92-E452-7649-9EF6-7DF69C1ECF62}" srcOrd="0" destOrd="0" presId="urn:microsoft.com/office/officeart/2005/8/layout/hierarchy1"/>
    <dgm:cxn modelId="{C2F62E97-B46B-DF4C-A395-1F95F44F6992}" type="presOf" srcId="{94134B4D-11FC-4444-939B-E5863DAE59B6}" destId="{0199268E-4158-CD43-BF59-B2C40FE8AF0D}" srcOrd="0" destOrd="0" presId="urn:microsoft.com/office/officeart/2005/8/layout/hierarchy1"/>
    <dgm:cxn modelId="{B9D113A7-B404-2246-9981-4A0D0BA4AFF9}" type="presOf" srcId="{4BFCA868-E4E4-6641-85F9-E656CF33FB60}" destId="{2A094914-D87E-9746-BC3E-3A9067C60651}" srcOrd="0" destOrd="0" presId="urn:microsoft.com/office/officeart/2005/8/layout/hierarchy1"/>
    <dgm:cxn modelId="{5B21D3B6-34CB-1B43-956F-669B951D6E9B}" srcId="{19EC23B3-95B0-444D-89D8-4600B616E55F}" destId="{692F9FBA-5D9A-E04B-A9E0-8395C41A55D2}" srcOrd="0" destOrd="0" parTransId="{3DD9421D-C67E-404E-9BF1-D654D535A5EB}" sibTransId="{8103174E-5112-5347-B7F4-F9E55604FFC4}"/>
    <dgm:cxn modelId="{B431ECB6-D572-6641-ADFA-81946123BD77}" type="presOf" srcId="{692F9FBA-5D9A-E04B-A9E0-8395C41A55D2}" destId="{70C72E82-BE21-504C-8869-DE95E08EE899}" srcOrd="0" destOrd="0" presId="urn:microsoft.com/office/officeart/2005/8/layout/hierarchy1"/>
    <dgm:cxn modelId="{7BFDFFBF-0566-6F4B-84C4-115BEDA235E2}" srcId="{19EC23B3-95B0-444D-89D8-4600B616E55F}" destId="{C248397E-FE60-414E-B05E-6AD449480751}" srcOrd="1" destOrd="0" parTransId="{B5BD534F-83F4-3741-9230-75EF8C88371C}" sibTransId="{FC4D7AB0-6207-134D-918E-5319D8D99CD6}"/>
    <dgm:cxn modelId="{809BC8C7-7679-7C40-9BDE-851D06F8923B}" type="presOf" srcId="{E76C8A42-9FA6-F441-818A-3F1BBA279FB8}" destId="{A5685C79-90E1-C948-B582-0D2F378D59FF}" srcOrd="0" destOrd="0" presId="urn:microsoft.com/office/officeart/2005/8/layout/hierarchy1"/>
    <dgm:cxn modelId="{7D4976CC-9245-7A4E-8675-A9895187F91B}" type="presOf" srcId="{62E13904-759A-4A4F-A940-00F17E38727F}" destId="{FCD60EF9-B653-254E-8A60-5863165DD8D2}" srcOrd="0" destOrd="0" presId="urn:microsoft.com/office/officeart/2005/8/layout/hierarchy1"/>
    <dgm:cxn modelId="{CBFFC6D6-4241-8C4E-8603-855BA462597C}" srcId="{D6D46E9D-6F76-9F40-A9BD-73FEA1F80AE8}" destId="{A3D0D670-7731-CC40-B7F5-30699B2678E3}" srcOrd="3" destOrd="0" parTransId="{BC77A748-A885-0046-B558-BE8C65A8FA20}" sibTransId="{8920B269-9E1B-C540-9AF9-42BBEDEAABF4}"/>
    <dgm:cxn modelId="{CCE4CFDC-0576-6844-95EB-439A60E218DD}" srcId="{D6D46E9D-6F76-9F40-A9BD-73FEA1F80AE8}" destId="{776F2E4C-6720-B24F-8277-3978680CE65A}" srcOrd="1" destOrd="0" parTransId="{E76C8A42-9FA6-F441-818A-3F1BBA279FB8}" sibTransId="{BD2EF2C6-4BFD-FA4F-8CA6-46F364B7C1C4}"/>
    <dgm:cxn modelId="{FFF642E5-DEC9-074E-B539-DC2E856B2666}" type="presOf" srcId="{090DD76E-CFD2-664E-9A44-508A77480ABF}" destId="{72CC7F47-3685-DC4C-BB23-9A23CD5BD474}" srcOrd="0" destOrd="0" presId="urn:microsoft.com/office/officeart/2005/8/layout/hierarchy1"/>
    <dgm:cxn modelId="{5CA0D8EE-8901-4142-9979-446DFFB1A4BD}" srcId="{DF495340-F976-8144-903E-A461BFD0DA94}" destId="{9C3EB8E1-4060-C543-B007-C9C2D1ACDBE0}" srcOrd="0" destOrd="0" parTransId="{55E99923-1193-2F47-BF07-79F25FC4B4DC}" sibTransId="{72B87BEB-441B-0243-B20D-EA321F5A0DEC}"/>
    <dgm:cxn modelId="{8B24A8F5-7D71-0B44-8DC4-B386DCB2301F}" srcId="{D6D46E9D-6F76-9F40-A9BD-73FEA1F80AE8}" destId="{C5ED1504-12D7-1049-B2EB-EE456114C545}" srcOrd="0" destOrd="0" parTransId="{1D2325FD-3F21-8C42-A76A-5FBADD8E4420}" sibTransId="{95D3FB7F-ADA2-8F4C-A104-92FD2EF136DD}"/>
    <dgm:cxn modelId="{F4E41EFB-C779-4D40-97F4-BE6E24E547FC}" type="presOf" srcId="{F8E9380B-58F1-C547-B8B4-AC93BFA7ACF7}" destId="{C93B1DB2-2F0A-DE40-A903-06FB5205BFE1}" srcOrd="0" destOrd="0" presId="urn:microsoft.com/office/officeart/2005/8/layout/hierarchy1"/>
    <dgm:cxn modelId="{F19766FE-C953-EE40-859C-412E522E1E37}" type="presOf" srcId="{C248397E-FE60-414E-B05E-6AD449480751}" destId="{A470EAC6-5145-A54B-A23D-6C6842A13023}" srcOrd="0" destOrd="0" presId="urn:microsoft.com/office/officeart/2005/8/layout/hierarchy1"/>
    <dgm:cxn modelId="{AF834EFF-2A44-C64F-9F08-677A30F96B3B}" type="presOf" srcId="{B5BD534F-83F4-3741-9230-75EF8C88371C}" destId="{6F636759-7CE5-6C47-A04A-409143102BCF}" srcOrd="0" destOrd="0" presId="urn:microsoft.com/office/officeart/2005/8/layout/hierarchy1"/>
    <dgm:cxn modelId="{776182F4-5CC0-2941-8DB5-34C6E60BC1AD}" type="presParOf" srcId="{EEB82126-27CB-7545-BE32-7EA326C9B1C3}" destId="{A7F5A439-AC60-6A41-A6F3-3D066E801629}" srcOrd="0" destOrd="0" presId="urn:microsoft.com/office/officeart/2005/8/layout/hierarchy1"/>
    <dgm:cxn modelId="{36142718-B0C4-0A4C-8F68-3D0E9B29EBF8}" type="presParOf" srcId="{A7F5A439-AC60-6A41-A6F3-3D066E801629}" destId="{49D2C1E8-07BF-1D44-BCF3-9C33EA5A9563}" srcOrd="0" destOrd="0" presId="urn:microsoft.com/office/officeart/2005/8/layout/hierarchy1"/>
    <dgm:cxn modelId="{769BB46C-722A-B542-846B-FEC835E35032}" type="presParOf" srcId="{49D2C1E8-07BF-1D44-BCF3-9C33EA5A9563}" destId="{22E87D7C-857E-044E-BA75-D0B3C87B9389}" srcOrd="0" destOrd="0" presId="urn:microsoft.com/office/officeart/2005/8/layout/hierarchy1"/>
    <dgm:cxn modelId="{71D71133-60C1-7B46-ADD4-D021AEAE0366}" type="presParOf" srcId="{49D2C1E8-07BF-1D44-BCF3-9C33EA5A9563}" destId="{5EFBA66C-523D-BD42-AF36-937278E41488}" srcOrd="1" destOrd="0" presId="urn:microsoft.com/office/officeart/2005/8/layout/hierarchy1"/>
    <dgm:cxn modelId="{9C79E003-04B8-D141-9E3E-76972BF7D1CB}" type="presParOf" srcId="{A7F5A439-AC60-6A41-A6F3-3D066E801629}" destId="{70C9DC51-669D-B940-BBEF-8324186A64C7}" srcOrd="1" destOrd="0" presId="urn:microsoft.com/office/officeart/2005/8/layout/hierarchy1"/>
    <dgm:cxn modelId="{433D54A4-1CC0-1C49-8E4F-E531C4B061B8}" type="presParOf" srcId="{70C9DC51-669D-B940-BBEF-8324186A64C7}" destId="{5B6826FA-B947-764E-8657-0DCC78E05AE9}" srcOrd="0" destOrd="0" presId="urn:microsoft.com/office/officeart/2005/8/layout/hierarchy1"/>
    <dgm:cxn modelId="{1C6ABB41-FDCF-D240-9801-3AAE9EB3CA93}" type="presParOf" srcId="{70C9DC51-669D-B940-BBEF-8324186A64C7}" destId="{296373D1-F154-9F4A-871D-E8A47C298323}" srcOrd="1" destOrd="0" presId="urn:microsoft.com/office/officeart/2005/8/layout/hierarchy1"/>
    <dgm:cxn modelId="{09BEF984-3A3F-1049-85FE-5D337F8D0BE6}" type="presParOf" srcId="{296373D1-F154-9F4A-871D-E8A47C298323}" destId="{AEA89384-9620-5540-A19E-7F9E1DB03013}" srcOrd="0" destOrd="0" presId="urn:microsoft.com/office/officeart/2005/8/layout/hierarchy1"/>
    <dgm:cxn modelId="{71653E1F-0E3E-5C47-8A78-58ACB3E22372}" type="presParOf" srcId="{AEA89384-9620-5540-A19E-7F9E1DB03013}" destId="{4EBE2E28-8028-7241-9677-FBFD7D02C814}" srcOrd="0" destOrd="0" presId="urn:microsoft.com/office/officeart/2005/8/layout/hierarchy1"/>
    <dgm:cxn modelId="{8C1C0BCF-D503-1E4A-BC80-FC91ACAA485E}" type="presParOf" srcId="{AEA89384-9620-5540-A19E-7F9E1DB03013}" destId="{F0BAB790-828E-DA42-8096-15CD632C1ACD}" srcOrd="1" destOrd="0" presId="urn:microsoft.com/office/officeart/2005/8/layout/hierarchy1"/>
    <dgm:cxn modelId="{E4F6FB23-FA91-E94B-9C64-84B1C389F5DE}" type="presParOf" srcId="{296373D1-F154-9F4A-871D-E8A47C298323}" destId="{298A7F48-8BFD-D14C-B55B-69093B53C5EE}" srcOrd="1" destOrd="0" presId="urn:microsoft.com/office/officeart/2005/8/layout/hierarchy1"/>
    <dgm:cxn modelId="{4FED5838-B540-0A41-8A2D-DAE78514EEC2}" type="presParOf" srcId="{298A7F48-8BFD-D14C-B55B-69093B53C5EE}" destId="{D081D1E8-10D5-7148-8CF0-0BED07B3DC34}" srcOrd="0" destOrd="0" presId="urn:microsoft.com/office/officeart/2005/8/layout/hierarchy1"/>
    <dgm:cxn modelId="{4B9370D0-E5D2-F14B-95D8-A636F4F7E957}" type="presParOf" srcId="{298A7F48-8BFD-D14C-B55B-69093B53C5EE}" destId="{28112EC7-6E7A-7A4D-AF52-2CCA93216D4E}" srcOrd="1" destOrd="0" presId="urn:microsoft.com/office/officeart/2005/8/layout/hierarchy1"/>
    <dgm:cxn modelId="{7DBE7D6B-CE51-C94F-A43B-8919393F0EE8}" type="presParOf" srcId="{28112EC7-6E7A-7A4D-AF52-2CCA93216D4E}" destId="{9D94D6A1-E041-094D-B150-37F7B61102F4}" srcOrd="0" destOrd="0" presId="urn:microsoft.com/office/officeart/2005/8/layout/hierarchy1"/>
    <dgm:cxn modelId="{B54EC8F2-C3F7-3843-9B93-FBA2F0F565C2}" type="presParOf" srcId="{9D94D6A1-E041-094D-B150-37F7B61102F4}" destId="{75485830-164E-DC48-863A-493DA3D1A019}" srcOrd="0" destOrd="0" presId="urn:microsoft.com/office/officeart/2005/8/layout/hierarchy1"/>
    <dgm:cxn modelId="{AC0F1773-36D7-1C48-B640-E0FC7EF50EBC}" type="presParOf" srcId="{9D94D6A1-E041-094D-B150-37F7B61102F4}" destId="{BF5A1428-01B7-204B-8A1E-8EC3348D26E0}" srcOrd="1" destOrd="0" presId="urn:microsoft.com/office/officeart/2005/8/layout/hierarchy1"/>
    <dgm:cxn modelId="{551729FA-2C59-9A4F-9C78-ED4582DAC78F}" type="presParOf" srcId="{28112EC7-6E7A-7A4D-AF52-2CCA93216D4E}" destId="{244A6273-5F8E-784B-ADB5-824E98F0E84E}" srcOrd="1" destOrd="0" presId="urn:microsoft.com/office/officeart/2005/8/layout/hierarchy1"/>
    <dgm:cxn modelId="{113143B2-4720-B94E-9403-37575238BA0B}" type="presParOf" srcId="{298A7F48-8BFD-D14C-B55B-69093B53C5EE}" destId="{72CC7F47-3685-DC4C-BB23-9A23CD5BD474}" srcOrd="2" destOrd="0" presId="urn:microsoft.com/office/officeart/2005/8/layout/hierarchy1"/>
    <dgm:cxn modelId="{5D8F7FD0-8A15-974F-8DE8-948047032124}" type="presParOf" srcId="{298A7F48-8BFD-D14C-B55B-69093B53C5EE}" destId="{2A4F7E25-FDA7-0146-B1CA-085B6C43039E}" srcOrd="3" destOrd="0" presId="urn:microsoft.com/office/officeart/2005/8/layout/hierarchy1"/>
    <dgm:cxn modelId="{05BF418D-D155-764E-A69C-0E9AF60824EA}" type="presParOf" srcId="{2A4F7E25-FDA7-0146-B1CA-085B6C43039E}" destId="{C2B92CFA-6186-B54D-9056-132A9EE22482}" srcOrd="0" destOrd="0" presId="urn:microsoft.com/office/officeart/2005/8/layout/hierarchy1"/>
    <dgm:cxn modelId="{F87BEED1-0949-CF45-A6BC-13D0AB5AF535}" type="presParOf" srcId="{C2B92CFA-6186-B54D-9056-132A9EE22482}" destId="{C68D3BAE-230C-CB46-B4B9-F9993011D48C}" srcOrd="0" destOrd="0" presId="urn:microsoft.com/office/officeart/2005/8/layout/hierarchy1"/>
    <dgm:cxn modelId="{EC1EEAA1-5314-094F-B8B1-E78DC481D486}" type="presParOf" srcId="{C2B92CFA-6186-B54D-9056-132A9EE22482}" destId="{0199268E-4158-CD43-BF59-B2C40FE8AF0D}" srcOrd="1" destOrd="0" presId="urn:microsoft.com/office/officeart/2005/8/layout/hierarchy1"/>
    <dgm:cxn modelId="{DCC8BAB7-3805-CC42-B26E-3CBF0D47848C}" type="presParOf" srcId="{2A4F7E25-FDA7-0146-B1CA-085B6C43039E}" destId="{2D04AFF3-0DC7-1D48-86C9-52244458207B}" srcOrd="1" destOrd="0" presId="urn:microsoft.com/office/officeart/2005/8/layout/hierarchy1"/>
    <dgm:cxn modelId="{01AACDD0-3826-1843-8314-3EAC7AE83868}" type="presParOf" srcId="{298A7F48-8BFD-D14C-B55B-69093B53C5EE}" destId="{FCD60EF9-B653-254E-8A60-5863165DD8D2}" srcOrd="4" destOrd="0" presId="urn:microsoft.com/office/officeart/2005/8/layout/hierarchy1"/>
    <dgm:cxn modelId="{5B4B5180-F842-B946-92B4-EDF57AF99ED1}" type="presParOf" srcId="{298A7F48-8BFD-D14C-B55B-69093B53C5EE}" destId="{B1639C91-D78E-2D4F-BE0F-4E26330F271E}" srcOrd="5" destOrd="0" presId="urn:microsoft.com/office/officeart/2005/8/layout/hierarchy1"/>
    <dgm:cxn modelId="{72340E26-AB07-AE4E-920D-B0EF7972B8BB}" type="presParOf" srcId="{B1639C91-D78E-2D4F-BE0F-4E26330F271E}" destId="{5B43E087-0D8C-8F4F-A5FF-B13C5C996D5B}" srcOrd="0" destOrd="0" presId="urn:microsoft.com/office/officeart/2005/8/layout/hierarchy1"/>
    <dgm:cxn modelId="{601ACB64-559C-4E46-8A3F-7DCE8D4AE127}" type="presParOf" srcId="{5B43E087-0D8C-8F4F-A5FF-B13C5C996D5B}" destId="{C253D409-C94E-CE4D-ADA1-BF40C12D4496}" srcOrd="0" destOrd="0" presId="urn:microsoft.com/office/officeart/2005/8/layout/hierarchy1"/>
    <dgm:cxn modelId="{B868A8D8-1E45-6B4E-9C07-5724171D78EF}" type="presParOf" srcId="{5B43E087-0D8C-8F4F-A5FF-B13C5C996D5B}" destId="{C93B1DB2-2F0A-DE40-A903-06FB5205BFE1}" srcOrd="1" destOrd="0" presId="urn:microsoft.com/office/officeart/2005/8/layout/hierarchy1"/>
    <dgm:cxn modelId="{0B321053-E169-CA44-BF85-8B448E0D18DA}" type="presParOf" srcId="{B1639C91-D78E-2D4F-BE0F-4E26330F271E}" destId="{A132B542-3DED-CB46-97AF-C91E5E4BDA35}" srcOrd="1" destOrd="0" presId="urn:microsoft.com/office/officeart/2005/8/layout/hierarchy1"/>
    <dgm:cxn modelId="{471278EB-D76B-7C4D-8B86-55BDD4DE3FDF}" type="presParOf" srcId="{70C9DC51-669D-B940-BBEF-8324186A64C7}" destId="{841067F0-8D7A-314A-B2FD-0E5204B86A91}" srcOrd="2" destOrd="0" presId="urn:microsoft.com/office/officeart/2005/8/layout/hierarchy1"/>
    <dgm:cxn modelId="{FF012878-8C2D-4E47-B0B3-6C37BB5A93E8}" type="presParOf" srcId="{70C9DC51-669D-B940-BBEF-8324186A64C7}" destId="{E4157F0F-7459-EF48-9670-03CC64E92229}" srcOrd="3" destOrd="0" presId="urn:microsoft.com/office/officeart/2005/8/layout/hierarchy1"/>
    <dgm:cxn modelId="{43ED5643-0F99-B244-BEC0-6106AB32AD7E}" type="presParOf" srcId="{E4157F0F-7459-EF48-9670-03CC64E92229}" destId="{60D2D79F-5293-3E4F-8168-FB44C5D76856}" srcOrd="0" destOrd="0" presId="urn:microsoft.com/office/officeart/2005/8/layout/hierarchy1"/>
    <dgm:cxn modelId="{C0DC02AF-1F10-544F-9481-249086D3801F}" type="presParOf" srcId="{60D2D79F-5293-3E4F-8168-FB44C5D76856}" destId="{86A4595E-F0BE-C34B-B376-90F92996BA70}" srcOrd="0" destOrd="0" presId="urn:microsoft.com/office/officeart/2005/8/layout/hierarchy1"/>
    <dgm:cxn modelId="{E82343C4-0EA1-7D4B-8D86-E2D50BAE94D3}" type="presParOf" srcId="{60D2D79F-5293-3E4F-8168-FB44C5D76856}" destId="{BAF246F5-1DA1-6848-BD53-6855F0DBE5CE}" srcOrd="1" destOrd="0" presId="urn:microsoft.com/office/officeart/2005/8/layout/hierarchy1"/>
    <dgm:cxn modelId="{6DCD565B-2926-BD40-9BD4-5C17D59CE041}" type="presParOf" srcId="{E4157F0F-7459-EF48-9670-03CC64E92229}" destId="{8D3D5EFF-01AD-C44C-9C0F-9B1A03B489DF}" srcOrd="1" destOrd="0" presId="urn:microsoft.com/office/officeart/2005/8/layout/hierarchy1"/>
    <dgm:cxn modelId="{57956F62-7E45-2A4F-AEFA-57AE0784D3A2}" type="presParOf" srcId="{8D3D5EFF-01AD-C44C-9C0F-9B1A03B489DF}" destId="{A37B0BC1-C17D-4841-85E6-E62F9A6FEF4C}" srcOrd="0" destOrd="0" presId="urn:microsoft.com/office/officeart/2005/8/layout/hierarchy1"/>
    <dgm:cxn modelId="{0DD3DD2B-114E-D14F-B20D-F719F10A3BE0}" type="presParOf" srcId="{8D3D5EFF-01AD-C44C-9C0F-9B1A03B489DF}" destId="{4BD14504-1B84-0747-9E36-2D98E7F74A27}" srcOrd="1" destOrd="0" presId="urn:microsoft.com/office/officeart/2005/8/layout/hierarchy1"/>
    <dgm:cxn modelId="{C0284450-FEE8-0F4C-AD92-14EE3B49B116}" type="presParOf" srcId="{4BD14504-1B84-0747-9E36-2D98E7F74A27}" destId="{B76001AB-631E-BC41-8962-2B1CDCBEFB5E}" srcOrd="0" destOrd="0" presId="urn:microsoft.com/office/officeart/2005/8/layout/hierarchy1"/>
    <dgm:cxn modelId="{642F0207-EC7B-E749-AE91-2C34B3FF1357}" type="presParOf" srcId="{B76001AB-631E-BC41-8962-2B1CDCBEFB5E}" destId="{E87DF204-BAB5-804A-887F-8A061FDF71AC}" srcOrd="0" destOrd="0" presId="urn:microsoft.com/office/officeart/2005/8/layout/hierarchy1"/>
    <dgm:cxn modelId="{445F0310-30D7-714E-8A70-4B81B99A640E}" type="presParOf" srcId="{B76001AB-631E-BC41-8962-2B1CDCBEFB5E}" destId="{A65453C5-A5FF-304E-A3B6-57AF075D8EE6}" srcOrd="1" destOrd="0" presId="urn:microsoft.com/office/officeart/2005/8/layout/hierarchy1"/>
    <dgm:cxn modelId="{F636FF5B-E817-AD48-83A7-DD9CDEB58D77}" type="presParOf" srcId="{4BD14504-1B84-0747-9E36-2D98E7F74A27}" destId="{5A0702BB-091A-1B43-9AEA-4CCE8E16FC66}" srcOrd="1" destOrd="0" presId="urn:microsoft.com/office/officeart/2005/8/layout/hierarchy1"/>
    <dgm:cxn modelId="{C26EAE7C-89EE-C844-ADCF-CE00948F67A0}" type="presParOf" srcId="{8D3D5EFF-01AD-C44C-9C0F-9B1A03B489DF}" destId="{A5685C79-90E1-C948-B582-0D2F378D59FF}" srcOrd="2" destOrd="0" presId="urn:microsoft.com/office/officeart/2005/8/layout/hierarchy1"/>
    <dgm:cxn modelId="{CF759464-A256-F84D-B0F5-0ECA9F90C0CF}" type="presParOf" srcId="{8D3D5EFF-01AD-C44C-9C0F-9B1A03B489DF}" destId="{9F86C665-4C2D-1543-AEE2-A1D1145B3B95}" srcOrd="3" destOrd="0" presId="urn:microsoft.com/office/officeart/2005/8/layout/hierarchy1"/>
    <dgm:cxn modelId="{9192CE4F-C4F0-5F4D-9417-C8F5E91B762F}" type="presParOf" srcId="{9F86C665-4C2D-1543-AEE2-A1D1145B3B95}" destId="{7A7F8B8D-B7AD-7F4E-B319-16C9254E0F86}" srcOrd="0" destOrd="0" presId="urn:microsoft.com/office/officeart/2005/8/layout/hierarchy1"/>
    <dgm:cxn modelId="{C9BE8AE1-1EA7-444B-B5B2-F1CD60BB76A5}" type="presParOf" srcId="{7A7F8B8D-B7AD-7F4E-B319-16C9254E0F86}" destId="{A08B5FE2-1C18-8844-9DF2-6C7E8176F65A}" srcOrd="0" destOrd="0" presId="urn:microsoft.com/office/officeart/2005/8/layout/hierarchy1"/>
    <dgm:cxn modelId="{65B93362-E079-A24C-B4C4-1DC04A780FB0}" type="presParOf" srcId="{7A7F8B8D-B7AD-7F4E-B319-16C9254E0F86}" destId="{D84A072A-D31C-A342-A622-C2168DA60592}" srcOrd="1" destOrd="0" presId="urn:microsoft.com/office/officeart/2005/8/layout/hierarchy1"/>
    <dgm:cxn modelId="{D69744B5-2E18-6E44-AA18-59C00EEF3553}" type="presParOf" srcId="{9F86C665-4C2D-1543-AEE2-A1D1145B3B95}" destId="{9FF6C6CA-53FB-1446-BEA0-4AA6C59B1F17}" srcOrd="1" destOrd="0" presId="urn:microsoft.com/office/officeart/2005/8/layout/hierarchy1"/>
    <dgm:cxn modelId="{966103CB-5756-DC4F-9689-54CB0648D47B}" type="presParOf" srcId="{8D3D5EFF-01AD-C44C-9C0F-9B1A03B489DF}" destId="{79947B02-9A95-9445-8896-F3643ABC85C5}" srcOrd="4" destOrd="0" presId="urn:microsoft.com/office/officeart/2005/8/layout/hierarchy1"/>
    <dgm:cxn modelId="{BB34FAAB-38CC-9744-86ED-B5FFBB048967}" type="presParOf" srcId="{8D3D5EFF-01AD-C44C-9C0F-9B1A03B489DF}" destId="{45F0EA7F-0D6E-2A49-9436-C2360DF9EC63}" srcOrd="5" destOrd="0" presId="urn:microsoft.com/office/officeart/2005/8/layout/hierarchy1"/>
    <dgm:cxn modelId="{EFD1C689-0923-584C-86B6-3074DBACF0FC}" type="presParOf" srcId="{45F0EA7F-0D6E-2A49-9436-C2360DF9EC63}" destId="{95FFFB71-0CB9-2547-8BE3-0B2C2A883FD5}" srcOrd="0" destOrd="0" presId="urn:microsoft.com/office/officeart/2005/8/layout/hierarchy1"/>
    <dgm:cxn modelId="{AA04B053-C4F4-C849-8D32-72FC70383B0B}" type="presParOf" srcId="{95FFFB71-0CB9-2547-8BE3-0B2C2A883FD5}" destId="{12957037-A52B-B24F-9C3E-0B499F9FD0A6}" srcOrd="0" destOrd="0" presId="urn:microsoft.com/office/officeart/2005/8/layout/hierarchy1"/>
    <dgm:cxn modelId="{F0FB84F5-D769-BB49-9180-F4046B570CFC}" type="presParOf" srcId="{95FFFB71-0CB9-2547-8BE3-0B2C2A883FD5}" destId="{2A094914-D87E-9746-BC3E-3A9067C60651}" srcOrd="1" destOrd="0" presId="urn:microsoft.com/office/officeart/2005/8/layout/hierarchy1"/>
    <dgm:cxn modelId="{B67EE614-FE95-5946-AD77-0E1C630DDA72}" type="presParOf" srcId="{45F0EA7F-0D6E-2A49-9436-C2360DF9EC63}" destId="{A61D130E-6B8C-B14C-A614-84E2DE88B9CA}" srcOrd="1" destOrd="0" presId="urn:microsoft.com/office/officeart/2005/8/layout/hierarchy1"/>
    <dgm:cxn modelId="{68FE293F-08E2-CB4A-91F6-5AE2FF5EF6D1}" type="presParOf" srcId="{8D3D5EFF-01AD-C44C-9C0F-9B1A03B489DF}" destId="{64079600-D5AD-2C42-9442-B4F0529DD0FC}" srcOrd="6" destOrd="0" presId="urn:microsoft.com/office/officeart/2005/8/layout/hierarchy1"/>
    <dgm:cxn modelId="{051C8815-995B-8D4D-ABAE-B81E62FE0D71}" type="presParOf" srcId="{8D3D5EFF-01AD-C44C-9C0F-9B1A03B489DF}" destId="{AD78A38E-833F-2449-A716-1E68C9E76E18}" srcOrd="7" destOrd="0" presId="urn:microsoft.com/office/officeart/2005/8/layout/hierarchy1"/>
    <dgm:cxn modelId="{274D0CFB-BB4F-2444-8531-876E0FEEFDC8}" type="presParOf" srcId="{AD78A38E-833F-2449-A716-1E68C9E76E18}" destId="{16F74975-0B72-B542-BF1C-9DDB3127FBE5}" srcOrd="0" destOrd="0" presId="urn:microsoft.com/office/officeart/2005/8/layout/hierarchy1"/>
    <dgm:cxn modelId="{4D46990E-D08B-224C-BE5E-23176C8A40CD}" type="presParOf" srcId="{16F74975-0B72-B542-BF1C-9DDB3127FBE5}" destId="{2A36033E-DF6C-D648-A7C2-ADAB84A576C5}" srcOrd="0" destOrd="0" presId="urn:microsoft.com/office/officeart/2005/8/layout/hierarchy1"/>
    <dgm:cxn modelId="{8B3AC19D-DCDA-2244-8300-F19796A24152}" type="presParOf" srcId="{16F74975-0B72-B542-BF1C-9DDB3127FBE5}" destId="{A4497BCB-0722-FB49-9DC9-B73F2F2062F1}" srcOrd="1" destOrd="0" presId="urn:microsoft.com/office/officeart/2005/8/layout/hierarchy1"/>
    <dgm:cxn modelId="{6C1D94C8-5B69-3341-AB94-A57B43C654E6}" type="presParOf" srcId="{AD78A38E-833F-2449-A716-1E68C9E76E18}" destId="{672D9DC2-2620-5847-AB06-BEC1F3C3D8E9}" srcOrd="1" destOrd="0" presId="urn:microsoft.com/office/officeart/2005/8/layout/hierarchy1"/>
    <dgm:cxn modelId="{C7BED8C9-0B6C-5643-ACF3-CE59AF42D119}" type="presParOf" srcId="{70C9DC51-669D-B940-BBEF-8324186A64C7}" destId="{BEBA9C92-E452-7649-9EF6-7DF69C1ECF62}" srcOrd="4" destOrd="0" presId="urn:microsoft.com/office/officeart/2005/8/layout/hierarchy1"/>
    <dgm:cxn modelId="{DAE82545-D0CB-5149-9EEB-4A3C4C56FE0D}" type="presParOf" srcId="{70C9DC51-669D-B940-BBEF-8324186A64C7}" destId="{ECB9AA77-10EA-F04B-97DA-0231A85420A6}" srcOrd="5" destOrd="0" presId="urn:microsoft.com/office/officeart/2005/8/layout/hierarchy1"/>
    <dgm:cxn modelId="{697F95C8-B35F-B640-B4CC-0BED16EEEF37}" type="presParOf" srcId="{ECB9AA77-10EA-F04B-97DA-0231A85420A6}" destId="{F78AD416-963F-CB45-A0AF-AD5752468272}" srcOrd="0" destOrd="0" presId="urn:microsoft.com/office/officeart/2005/8/layout/hierarchy1"/>
    <dgm:cxn modelId="{3F642324-4DAB-5F44-966F-D827E1BE7F4F}" type="presParOf" srcId="{F78AD416-963F-CB45-A0AF-AD5752468272}" destId="{33165EC9-1024-E349-A144-C7A62B064B51}" srcOrd="0" destOrd="0" presId="urn:microsoft.com/office/officeart/2005/8/layout/hierarchy1"/>
    <dgm:cxn modelId="{955D14DD-9B26-C041-83B7-E8E347D21352}" type="presParOf" srcId="{F78AD416-963F-CB45-A0AF-AD5752468272}" destId="{11F49A73-B8C9-EA45-BDDB-C6C620081EEC}" srcOrd="1" destOrd="0" presId="urn:microsoft.com/office/officeart/2005/8/layout/hierarchy1"/>
    <dgm:cxn modelId="{218F4B8E-DBA8-7447-8D75-FF277825144A}" type="presParOf" srcId="{ECB9AA77-10EA-F04B-97DA-0231A85420A6}" destId="{ED9BE1B4-3D02-D14F-AFA1-F34C558686B1}" srcOrd="1" destOrd="0" presId="urn:microsoft.com/office/officeart/2005/8/layout/hierarchy1"/>
    <dgm:cxn modelId="{36EF1A55-3D71-F046-97AB-FD7B0986DF8B}" type="presParOf" srcId="{ED9BE1B4-3D02-D14F-AFA1-F34C558686B1}" destId="{1A0673D8-4C9E-9E44-A7A4-728192184ED7}" srcOrd="0" destOrd="0" presId="urn:microsoft.com/office/officeart/2005/8/layout/hierarchy1"/>
    <dgm:cxn modelId="{2823F6C4-A12B-6F42-9F6C-6EB4A6AD7606}" type="presParOf" srcId="{ED9BE1B4-3D02-D14F-AFA1-F34C558686B1}" destId="{E496E613-24CD-8F4E-8CE2-5F2A52D31ECA}" srcOrd="1" destOrd="0" presId="urn:microsoft.com/office/officeart/2005/8/layout/hierarchy1"/>
    <dgm:cxn modelId="{E0404117-BEB1-CE44-925E-76C7C622A0B6}" type="presParOf" srcId="{E496E613-24CD-8F4E-8CE2-5F2A52D31ECA}" destId="{CB4ABC8C-4AFD-0C4E-96F4-2BC5DF005F90}" srcOrd="0" destOrd="0" presId="urn:microsoft.com/office/officeart/2005/8/layout/hierarchy1"/>
    <dgm:cxn modelId="{AA7FC797-0610-3E4F-BD75-9D139265CBFF}" type="presParOf" srcId="{CB4ABC8C-4AFD-0C4E-96F4-2BC5DF005F90}" destId="{002D6B45-119B-1648-9128-8D1AA6702581}" srcOrd="0" destOrd="0" presId="urn:microsoft.com/office/officeart/2005/8/layout/hierarchy1"/>
    <dgm:cxn modelId="{962C2C96-ADE2-054B-9885-53A6D1DD282B}" type="presParOf" srcId="{CB4ABC8C-4AFD-0C4E-96F4-2BC5DF005F90}" destId="{70C72E82-BE21-504C-8869-DE95E08EE899}" srcOrd="1" destOrd="0" presId="urn:microsoft.com/office/officeart/2005/8/layout/hierarchy1"/>
    <dgm:cxn modelId="{B8D12DD0-E6C9-EB4D-92CD-6F7291539CC9}" type="presParOf" srcId="{E496E613-24CD-8F4E-8CE2-5F2A52D31ECA}" destId="{B3701EDF-8DA5-6345-B5A8-2E50F3259DF3}" srcOrd="1" destOrd="0" presId="urn:microsoft.com/office/officeart/2005/8/layout/hierarchy1"/>
    <dgm:cxn modelId="{2BA9A8B9-846A-9943-8F33-258201A8B32F}" type="presParOf" srcId="{ED9BE1B4-3D02-D14F-AFA1-F34C558686B1}" destId="{6F636759-7CE5-6C47-A04A-409143102BCF}" srcOrd="2" destOrd="0" presId="urn:microsoft.com/office/officeart/2005/8/layout/hierarchy1"/>
    <dgm:cxn modelId="{7FF8D170-1FC2-834F-9A21-CB69BDD87DF2}" type="presParOf" srcId="{ED9BE1B4-3D02-D14F-AFA1-F34C558686B1}" destId="{00199789-C90D-6347-BA23-7BE61202DE5D}" srcOrd="3" destOrd="0" presId="urn:microsoft.com/office/officeart/2005/8/layout/hierarchy1"/>
    <dgm:cxn modelId="{7AA74637-58CD-4F40-AA00-13A95D78E214}" type="presParOf" srcId="{00199789-C90D-6347-BA23-7BE61202DE5D}" destId="{D26E0AAF-5608-E442-8326-40024DD8A1B5}" srcOrd="0" destOrd="0" presId="urn:microsoft.com/office/officeart/2005/8/layout/hierarchy1"/>
    <dgm:cxn modelId="{C1E0855D-1A97-EA4E-A6A4-55932A35CB75}" type="presParOf" srcId="{D26E0AAF-5608-E442-8326-40024DD8A1B5}" destId="{AB06F602-439F-AE42-ACB8-C3E5306CB8B6}" srcOrd="0" destOrd="0" presId="urn:microsoft.com/office/officeart/2005/8/layout/hierarchy1"/>
    <dgm:cxn modelId="{019B6D34-CF2D-1C44-A972-618A55859611}" type="presParOf" srcId="{D26E0AAF-5608-E442-8326-40024DD8A1B5}" destId="{A470EAC6-5145-A54B-A23D-6C6842A13023}" srcOrd="1" destOrd="0" presId="urn:microsoft.com/office/officeart/2005/8/layout/hierarchy1"/>
    <dgm:cxn modelId="{1DFBD468-7886-FD49-8450-E7450DABD483}" type="presParOf" srcId="{00199789-C90D-6347-BA23-7BE61202DE5D}" destId="{2B8AC915-D5A1-6641-9C56-5BF1E2817898}" srcOrd="1" destOrd="0" presId="urn:microsoft.com/office/officeart/2005/8/layout/hierarchy1"/>
    <dgm:cxn modelId="{B2396376-E2C6-F047-B4D9-479488D242CD}" type="presParOf" srcId="{ED9BE1B4-3D02-D14F-AFA1-F34C558686B1}" destId="{67FEEE07-844C-F441-B122-8EF6BC15A911}" srcOrd="4" destOrd="0" presId="urn:microsoft.com/office/officeart/2005/8/layout/hierarchy1"/>
    <dgm:cxn modelId="{F7C9DC76-E25F-1C42-8EF2-0AF48EAFB8BA}" type="presParOf" srcId="{ED9BE1B4-3D02-D14F-AFA1-F34C558686B1}" destId="{A57BA5F1-7DE6-A549-8CEC-C200AA825C9B}" srcOrd="5" destOrd="0" presId="urn:microsoft.com/office/officeart/2005/8/layout/hierarchy1"/>
    <dgm:cxn modelId="{040983B7-45EE-1748-A96A-6FB027D7C766}" type="presParOf" srcId="{A57BA5F1-7DE6-A549-8CEC-C200AA825C9B}" destId="{44436CA3-0E90-FA4B-9EE6-DB13753F5042}" srcOrd="0" destOrd="0" presId="urn:microsoft.com/office/officeart/2005/8/layout/hierarchy1"/>
    <dgm:cxn modelId="{C23A0832-3B84-FC44-9213-C569716EB1D1}" type="presParOf" srcId="{44436CA3-0E90-FA4B-9EE6-DB13753F5042}" destId="{BCF11591-F6DD-004A-A070-6C60F77B748C}" srcOrd="0" destOrd="0" presId="urn:microsoft.com/office/officeart/2005/8/layout/hierarchy1"/>
    <dgm:cxn modelId="{7C263CF5-963E-5A44-B38B-844980D3E3FE}" type="presParOf" srcId="{44436CA3-0E90-FA4B-9EE6-DB13753F5042}" destId="{2F7EA568-3FCB-0E48-AA0A-049E3AA4E2B5}" srcOrd="1" destOrd="0" presId="urn:microsoft.com/office/officeart/2005/8/layout/hierarchy1"/>
    <dgm:cxn modelId="{20C2F5C1-D7FB-1F49-800E-9C8354AF9CBC}" type="presParOf" srcId="{A57BA5F1-7DE6-A549-8CEC-C200AA825C9B}" destId="{F3237FBA-DCDB-4F48-88EB-9B3B185F5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EE07-844C-F441-B122-8EF6BC15A911}">
      <dsp:nvSpPr>
        <dsp:cNvPr id="0" name=""/>
        <dsp:cNvSpPr/>
      </dsp:nvSpPr>
      <dsp:spPr>
        <a:xfrm>
          <a:off x="8600013" y="2594111"/>
          <a:ext cx="987885" cy="259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42"/>
              </a:lnTo>
              <a:lnTo>
                <a:pt x="987885" y="172842"/>
              </a:lnTo>
              <a:lnTo>
                <a:pt x="987885" y="259737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36759-7CE5-6C47-A04A-409143102BCF}">
      <dsp:nvSpPr>
        <dsp:cNvPr id="0" name=""/>
        <dsp:cNvSpPr/>
      </dsp:nvSpPr>
      <dsp:spPr>
        <a:xfrm>
          <a:off x="8468769" y="2594111"/>
          <a:ext cx="131243" cy="272465"/>
        </a:xfrm>
        <a:custGeom>
          <a:avLst/>
          <a:gdLst/>
          <a:ahLst/>
          <a:cxnLst/>
          <a:rect l="0" t="0" r="0" b="0"/>
          <a:pathLst>
            <a:path>
              <a:moveTo>
                <a:pt x="131243" y="0"/>
              </a:moveTo>
              <a:lnTo>
                <a:pt x="131243" y="185571"/>
              </a:lnTo>
              <a:lnTo>
                <a:pt x="0" y="185571"/>
              </a:lnTo>
              <a:lnTo>
                <a:pt x="0" y="27246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673D8-4C9E-9E44-A7A4-728192184ED7}">
      <dsp:nvSpPr>
        <dsp:cNvPr id="0" name=""/>
        <dsp:cNvSpPr/>
      </dsp:nvSpPr>
      <dsp:spPr>
        <a:xfrm>
          <a:off x="7369553" y="2594111"/>
          <a:ext cx="1230459" cy="273144"/>
        </a:xfrm>
        <a:custGeom>
          <a:avLst/>
          <a:gdLst/>
          <a:ahLst/>
          <a:cxnLst/>
          <a:rect l="0" t="0" r="0" b="0"/>
          <a:pathLst>
            <a:path>
              <a:moveTo>
                <a:pt x="1230459" y="0"/>
              </a:moveTo>
              <a:lnTo>
                <a:pt x="1230459" y="186250"/>
              </a:lnTo>
              <a:lnTo>
                <a:pt x="0" y="186250"/>
              </a:lnTo>
              <a:lnTo>
                <a:pt x="0" y="273144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A9C92-E452-7649-9EF6-7DF69C1ECF62}">
      <dsp:nvSpPr>
        <dsp:cNvPr id="0" name=""/>
        <dsp:cNvSpPr/>
      </dsp:nvSpPr>
      <dsp:spPr>
        <a:xfrm>
          <a:off x="5397683" y="1541002"/>
          <a:ext cx="3202329" cy="457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90"/>
              </a:lnTo>
              <a:lnTo>
                <a:pt x="3202329" y="370590"/>
              </a:lnTo>
              <a:lnTo>
                <a:pt x="3202329" y="45748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79600-D5AD-2C42-9442-B4F0529DD0FC}">
      <dsp:nvSpPr>
        <dsp:cNvPr id="0" name=""/>
        <dsp:cNvSpPr/>
      </dsp:nvSpPr>
      <dsp:spPr>
        <a:xfrm>
          <a:off x="4429282" y="2546104"/>
          <a:ext cx="2037161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2037161" y="1168256"/>
              </a:lnTo>
              <a:lnTo>
                <a:pt x="2037161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7B02-9A95-9445-8896-F3643ABC85C5}">
      <dsp:nvSpPr>
        <dsp:cNvPr id="0" name=""/>
        <dsp:cNvSpPr/>
      </dsp:nvSpPr>
      <dsp:spPr>
        <a:xfrm>
          <a:off x="4429282" y="2546104"/>
          <a:ext cx="734185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734185" y="1168256"/>
              </a:lnTo>
              <a:lnTo>
                <a:pt x="734185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85C79-90E1-C948-B582-0D2F378D59FF}">
      <dsp:nvSpPr>
        <dsp:cNvPr id="0" name=""/>
        <dsp:cNvSpPr/>
      </dsp:nvSpPr>
      <dsp:spPr>
        <a:xfrm>
          <a:off x="3901689" y="2546104"/>
          <a:ext cx="527593" cy="1255156"/>
        </a:xfrm>
        <a:custGeom>
          <a:avLst/>
          <a:gdLst/>
          <a:ahLst/>
          <a:cxnLst/>
          <a:rect l="0" t="0" r="0" b="0"/>
          <a:pathLst>
            <a:path>
              <a:moveTo>
                <a:pt x="527593" y="0"/>
              </a:moveTo>
              <a:lnTo>
                <a:pt x="527593" y="1168262"/>
              </a:lnTo>
              <a:lnTo>
                <a:pt x="0" y="1168262"/>
              </a:lnTo>
              <a:lnTo>
                <a:pt x="0" y="1255156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B0BC1-C17D-4841-85E6-E62F9A6FEF4C}">
      <dsp:nvSpPr>
        <dsp:cNvPr id="0" name=""/>
        <dsp:cNvSpPr/>
      </dsp:nvSpPr>
      <dsp:spPr>
        <a:xfrm>
          <a:off x="2528374" y="2546104"/>
          <a:ext cx="1900908" cy="1255168"/>
        </a:xfrm>
        <a:custGeom>
          <a:avLst/>
          <a:gdLst/>
          <a:ahLst/>
          <a:cxnLst/>
          <a:rect l="0" t="0" r="0" b="0"/>
          <a:pathLst>
            <a:path>
              <a:moveTo>
                <a:pt x="1900908" y="0"/>
              </a:moveTo>
              <a:lnTo>
                <a:pt x="1900908" y="1168274"/>
              </a:lnTo>
              <a:lnTo>
                <a:pt x="0" y="1168274"/>
              </a:lnTo>
              <a:lnTo>
                <a:pt x="0" y="125516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067F0-8D7A-314A-B2FD-0E5204B86A91}">
      <dsp:nvSpPr>
        <dsp:cNvPr id="0" name=""/>
        <dsp:cNvSpPr/>
      </dsp:nvSpPr>
      <dsp:spPr>
        <a:xfrm>
          <a:off x="4429282" y="1541002"/>
          <a:ext cx="968401" cy="409477"/>
        </a:xfrm>
        <a:custGeom>
          <a:avLst/>
          <a:gdLst/>
          <a:ahLst/>
          <a:cxnLst/>
          <a:rect l="0" t="0" r="0" b="0"/>
          <a:pathLst>
            <a:path>
              <a:moveTo>
                <a:pt x="968401" y="0"/>
              </a:moveTo>
              <a:lnTo>
                <a:pt x="968401" y="322582"/>
              </a:lnTo>
              <a:lnTo>
                <a:pt x="0" y="322582"/>
              </a:lnTo>
              <a:lnTo>
                <a:pt x="0" y="409477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60EF9-B653-254E-8A60-5863165DD8D2}">
      <dsp:nvSpPr>
        <dsp:cNvPr id="0" name=""/>
        <dsp:cNvSpPr/>
      </dsp:nvSpPr>
      <dsp:spPr>
        <a:xfrm>
          <a:off x="1619662" y="2546813"/>
          <a:ext cx="1298604" cy="3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484"/>
              </a:lnTo>
              <a:lnTo>
                <a:pt x="1298604" y="253484"/>
              </a:lnTo>
              <a:lnTo>
                <a:pt x="1298604" y="34037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C7F47-3685-DC4C-BB23-9A23CD5BD474}">
      <dsp:nvSpPr>
        <dsp:cNvPr id="0" name=""/>
        <dsp:cNvSpPr/>
      </dsp:nvSpPr>
      <dsp:spPr>
        <a:xfrm>
          <a:off x="1619662" y="2546813"/>
          <a:ext cx="116676" cy="338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51"/>
              </a:lnTo>
              <a:lnTo>
                <a:pt x="116676" y="251751"/>
              </a:lnTo>
              <a:lnTo>
                <a:pt x="116676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1D1E8-10D5-7148-8CF0-0BED07B3DC34}">
      <dsp:nvSpPr>
        <dsp:cNvPr id="0" name=""/>
        <dsp:cNvSpPr/>
      </dsp:nvSpPr>
      <dsp:spPr>
        <a:xfrm>
          <a:off x="571567" y="2546813"/>
          <a:ext cx="1048095" cy="338645"/>
        </a:xfrm>
        <a:custGeom>
          <a:avLst/>
          <a:gdLst/>
          <a:ahLst/>
          <a:cxnLst/>
          <a:rect l="0" t="0" r="0" b="0"/>
          <a:pathLst>
            <a:path>
              <a:moveTo>
                <a:pt x="1048095" y="0"/>
              </a:moveTo>
              <a:lnTo>
                <a:pt x="1048095" y="251751"/>
              </a:lnTo>
              <a:lnTo>
                <a:pt x="0" y="251751"/>
              </a:lnTo>
              <a:lnTo>
                <a:pt x="0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826FA-B947-764E-8657-0DCC78E05AE9}">
      <dsp:nvSpPr>
        <dsp:cNvPr id="0" name=""/>
        <dsp:cNvSpPr/>
      </dsp:nvSpPr>
      <dsp:spPr>
        <a:xfrm>
          <a:off x="1619662" y="1541002"/>
          <a:ext cx="3778021" cy="410185"/>
        </a:xfrm>
        <a:custGeom>
          <a:avLst/>
          <a:gdLst/>
          <a:ahLst/>
          <a:cxnLst/>
          <a:rect l="0" t="0" r="0" b="0"/>
          <a:pathLst>
            <a:path>
              <a:moveTo>
                <a:pt x="3778021" y="0"/>
              </a:moveTo>
              <a:lnTo>
                <a:pt x="3778021" y="323291"/>
              </a:lnTo>
              <a:lnTo>
                <a:pt x="0" y="323291"/>
              </a:lnTo>
              <a:lnTo>
                <a:pt x="0" y="41018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7D7C-857E-044E-BA75-D0B3C87B9389}">
      <dsp:nvSpPr>
        <dsp:cNvPr id="0" name=""/>
        <dsp:cNvSpPr/>
      </dsp:nvSpPr>
      <dsp:spPr>
        <a:xfrm>
          <a:off x="4928688" y="945378"/>
          <a:ext cx="937991" cy="595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A66C-523D-BD42-AF36-937278E41488}">
      <dsp:nvSpPr>
        <dsp:cNvPr id="0" name=""/>
        <dsp:cNvSpPr/>
      </dsp:nvSpPr>
      <dsp:spPr>
        <a:xfrm>
          <a:off x="5032909" y="104438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Epidemic</a:t>
          </a:r>
        </a:p>
      </dsp:txBody>
      <dsp:txXfrm>
        <a:off x="5050354" y="1061833"/>
        <a:ext cx="903101" cy="560734"/>
      </dsp:txXfrm>
    </dsp:sp>
    <dsp:sp modelId="{4EBE2E28-8028-7241-9677-FBFD7D02C814}">
      <dsp:nvSpPr>
        <dsp:cNvPr id="0" name=""/>
        <dsp:cNvSpPr/>
      </dsp:nvSpPr>
      <dsp:spPr>
        <a:xfrm>
          <a:off x="1150666" y="1951188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AB790-828E-DA42-8096-15CD632C1ACD}">
      <dsp:nvSpPr>
        <dsp:cNvPr id="0" name=""/>
        <dsp:cNvSpPr/>
      </dsp:nvSpPr>
      <dsp:spPr>
        <a:xfrm>
          <a:off x="1254888" y="205019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Virus</a:t>
          </a:r>
        </a:p>
      </dsp:txBody>
      <dsp:txXfrm>
        <a:off x="1272333" y="2067643"/>
        <a:ext cx="903101" cy="560734"/>
      </dsp:txXfrm>
    </dsp:sp>
    <dsp:sp modelId="{75485830-164E-DC48-863A-493DA3D1A019}">
      <dsp:nvSpPr>
        <dsp:cNvPr id="0" name=""/>
        <dsp:cNvSpPr/>
      </dsp:nvSpPr>
      <dsp:spPr>
        <a:xfrm>
          <a:off x="102571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1428-01B7-204B-8A1E-8EC3348D26E0}">
      <dsp:nvSpPr>
        <dsp:cNvPr id="0" name=""/>
        <dsp:cNvSpPr/>
      </dsp:nvSpPr>
      <dsp:spPr>
        <a:xfrm>
          <a:off x="206793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Surveys of Dengue</a:t>
          </a:r>
        </a:p>
      </dsp:txBody>
      <dsp:txXfrm>
        <a:off x="224238" y="3001914"/>
        <a:ext cx="903101" cy="560734"/>
      </dsp:txXfrm>
    </dsp:sp>
    <dsp:sp modelId="{C68D3BAE-230C-CB46-B4B9-F9993011D48C}">
      <dsp:nvSpPr>
        <dsp:cNvPr id="0" name=""/>
        <dsp:cNvSpPr/>
      </dsp:nvSpPr>
      <dsp:spPr>
        <a:xfrm>
          <a:off x="1267343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268E-4158-CD43-BF59-B2C40FE8AF0D}">
      <dsp:nvSpPr>
        <dsp:cNvPr id="0" name=""/>
        <dsp:cNvSpPr/>
      </dsp:nvSpPr>
      <dsp:spPr>
        <a:xfrm>
          <a:off x="1371564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WHO reports</a:t>
          </a:r>
        </a:p>
      </dsp:txBody>
      <dsp:txXfrm>
        <a:off x="1389009" y="3001914"/>
        <a:ext cx="903101" cy="560734"/>
      </dsp:txXfrm>
    </dsp:sp>
    <dsp:sp modelId="{C253D409-C94E-CE4D-ADA1-BF40C12D4496}">
      <dsp:nvSpPr>
        <dsp:cNvPr id="0" name=""/>
        <dsp:cNvSpPr/>
      </dsp:nvSpPr>
      <dsp:spPr>
        <a:xfrm>
          <a:off x="2449271" y="2887192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B1DB2-2F0A-DE40-A903-06FB5205BFE1}">
      <dsp:nvSpPr>
        <dsp:cNvPr id="0" name=""/>
        <dsp:cNvSpPr/>
      </dsp:nvSpPr>
      <dsp:spPr>
        <a:xfrm>
          <a:off x="2553492" y="2986202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Climate and Dengue relation</a:t>
          </a:r>
        </a:p>
      </dsp:txBody>
      <dsp:txXfrm>
        <a:off x="2570937" y="3003647"/>
        <a:ext cx="903101" cy="560734"/>
      </dsp:txXfrm>
    </dsp:sp>
    <dsp:sp modelId="{86A4595E-F0BE-C34B-B376-90F92996BA70}">
      <dsp:nvSpPr>
        <dsp:cNvPr id="0" name=""/>
        <dsp:cNvSpPr/>
      </dsp:nvSpPr>
      <dsp:spPr>
        <a:xfrm>
          <a:off x="3960286" y="1950479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246F5-1DA1-6848-BD53-6855F0DBE5CE}">
      <dsp:nvSpPr>
        <dsp:cNvPr id="0" name=""/>
        <dsp:cNvSpPr/>
      </dsp:nvSpPr>
      <dsp:spPr>
        <a:xfrm>
          <a:off x="4064508" y="2049490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Epidemic Prediction</a:t>
          </a:r>
        </a:p>
      </dsp:txBody>
      <dsp:txXfrm>
        <a:off x="4081953" y="2066935"/>
        <a:ext cx="903101" cy="560734"/>
      </dsp:txXfrm>
    </dsp:sp>
    <dsp:sp modelId="{E87DF204-BAB5-804A-887F-8A061FDF71AC}">
      <dsp:nvSpPr>
        <dsp:cNvPr id="0" name=""/>
        <dsp:cNvSpPr/>
      </dsp:nvSpPr>
      <dsp:spPr>
        <a:xfrm>
          <a:off x="2059378" y="3801273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53C5-A5FF-304E-A3B6-57AF075D8EE6}">
      <dsp:nvSpPr>
        <dsp:cNvPr id="0" name=""/>
        <dsp:cNvSpPr/>
      </dsp:nvSpPr>
      <dsp:spPr>
        <a:xfrm>
          <a:off x="2163599" y="3900283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GIS and Statistical Models</a:t>
          </a:r>
        </a:p>
      </dsp:txBody>
      <dsp:txXfrm>
        <a:off x="2181044" y="3917728"/>
        <a:ext cx="903101" cy="560734"/>
      </dsp:txXfrm>
    </dsp:sp>
    <dsp:sp modelId="{A08B5FE2-1C18-8844-9DF2-6C7E8176F65A}">
      <dsp:nvSpPr>
        <dsp:cNvPr id="0" name=""/>
        <dsp:cNvSpPr/>
      </dsp:nvSpPr>
      <dsp:spPr>
        <a:xfrm>
          <a:off x="3432693" y="3801261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072A-D31C-A342-A622-C2168DA60592}">
      <dsp:nvSpPr>
        <dsp:cNvPr id="0" name=""/>
        <dsp:cNvSpPr/>
      </dsp:nvSpPr>
      <dsp:spPr>
        <a:xfrm>
          <a:off x="3536915" y="3900271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</a:t>
          </a:r>
        </a:p>
      </dsp:txBody>
      <dsp:txXfrm>
        <a:off x="3554360" y="3917716"/>
        <a:ext cx="903101" cy="560734"/>
      </dsp:txXfrm>
    </dsp:sp>
    <dsp:sp modelId="{12957037-A52B-B24F-9C3E-0B499F9FD0A6}">
      <dsp:nvSpPr>
        <dsp:cNvPr id="0" name=""/>
        <dsp:cNvSpPr/>
      </dsp:nvSpPr>
      <dsp:spPr>
        <a:xfrm>
          <a:off x="4694472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4914-D87E-9746-BC3E-3A9067C60651}">
      <dsp:nvSpPr>
        <dsp:cNvPr id="0" name=""/>
        <dsp:cNvSpPr/>
      </dsp:nvSpPr>
      <dsp:spPr>
        <a:xfrm>
          <a:off x="4798694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Cellular Automata</a:t>
          </a:r>
        </a:p>
      </dsp:txBody>
      <dsp:txXfrm>
        <a:off x="4816139" y="3917710"/>
        <a:ext cx="903101" cy="560734"/>
      </dsp:txXfrm>
    </dsp:sp>
    <dsp:sp modelId="{2A36033E-DF6C-D648-A7C2-ADAB84A576C5}">
      <dsp:nvSpPr>
        <dsp:cNvPr id="0" name=""/>
        <dsp:cNvSpPr/>
      </dsp:nvSpPr>
      <dsp:spPr>
        <a:xfrm>
          <a:off x="5997448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7BCB-0722-FB49-9DC9-B73F2F2062F1}">
      <dsp:nvSpPr>
        <dsp:cNvPr id="0" name=""/>
        <dsp:cNvSpPr/>
      </dsp:nvSpPr>
      <dsp:spPr>
        <a:xfrm>
          <a:off x="6101669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SVM</a:t>
          </a:r>
        </a:p>
      </dsp:txBody>
      <dsp:txXfrm>
        <a:off x="6119114" y="3917710"/>
        <a:ext cx="903101" cy="560734"/>
      </dsp:txXfrm>
    </dsp:sp>
    <dsp:sp modelId="{33165EC9-1024-E349-A144-C7A62B064B51}">
      <dsp:nvSpPr>
        <dsp:cNvPr id="0" name=""/>
        <dsp:cNvSpPr/>
      </dsp:nvSpPr>
      <dsp:spPr>
        <a:xfrm>
          <a:off x="8131017" y="1998487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9A73-B8C9-EA45-BDDB-C6C620081EEC}">
      <dsp:nvSpPr>
        <dsp:cNvPr id="0" name=""/>
        <dsp:cNvSpPr/>
      </dsp:nvSpPr>
      <dsp:spPr>
        <a:xfrm>
          <a:off x="8235238" y="209749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Resource Allocation</a:t>
          </a:r>
        </a:p>
      </dsp:txBody>
      <dsp:txXfrm>
        <a:off x="8252683" y="2114942"/>
        <a:ext cx="903101" cy="560734"/>
      </dsp:txXfrm>
    </dsp:sp>
    <dsp:sp modelId="{002D6B45-119B-1648-9128-8D1AA6702581}">
      <dsp:nvSpPr>
        <dsp:cNvPr id="0" name=""/>
        <dsp:cNvSpPr/>
      </dsp:nvSpPr>
      <dsp:spPr>
        <a:xfrm>
          <a:off x="6900557" y="2867256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2E82-BE21-504C-8869-DE95E08EE899}">
      <dsp:nvSpPr>
        <dsp:cNvPr id="0" name=""/>
        <dsp:cNvSpPr/>
      </dsp:nvSpPr>
      <dsp:spPr>
        <a:xfrm>
          <a:off x="7004779" y="2966266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Statistical</a:t>
          </a:r>
        </a:p>
      </dsp:txBody>
      <dsp:txXfrm>
        <a:off x="7022224" y="2983711"/>
        <a:ext cx="903101" cy="560734"/>
      </dsp:txXfrm>
    </dsp:sp>
    <dsp:sp modelId="{AB06F602-439F-AE42-ACB8-C3E5306CB8B6}">
      <dsp:nvSpPr>
        <dsp:cNvPr id="0" name=""/>
        <dsp:cNvSpPr/>
      </dsp:nvSpPr>
      <dsp:spPr>
        <a:xfrm>
          <a:off x="7999773" y="2866577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EAC6-5145-A54B-A23D-6C6842A13023}">
      <dsp:nvSpPr>
        <dsp:cNvPr id="0" name=""/>
        <dsp:cNvSpPr/>
      </dsp:nvSpPr>
      <dsp:spPr>
        <a:xfrm>
          <a:off x="8103994" y="296558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Agent-based</a:t>
          </a:r>
        </a:p>
      </dsp:txBody>
      <dsp:txXfrm>
        <a:off x="8121439" y="2983032"/>
        <a:ext cx="903101" cy="560734"/>
      </dsp:txXfrm>
    </dsp:sp>
    <dsp:sp modelId="{BCF11591-F6DD-004A-A070-6C60F77B748C}">
      <dsp:nvSpPr>
        <dsp:cNvPr id="0" name=""/>
        <dsp:cNvSpPr/>
      </dsp:nvSpPr>
      <dsp:spPr>
        <a:xfrm>
          <a:off x="9118902" y="2853849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EA568-3FCB-0E48-AA0A-049E3AA4E2B5}">
      <dsp:nvSpPr>
        <dsp:cNvPr id="0" name=""/>
        <dsp:cNvSpPr/>
      </dsp:nvSpPr>
      <dsp:spPr>
        <a:xfrm>
          <a:off x="9223124" y="295285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Dynamic Modeling</a:t>
          </a:r>
        </a:p>
      </dsp:txBody>
      <dsp:txXfrm>
        <a:off x="9240569" y="2970304"/>
        <a:ext cx="903101" cy="56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0446E0-5C48-7B45-87EE-F5491B0A3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D872-1B3D-204A-8B09-AD84631F5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7002-A220-FF40-B212-FB293F77FA9C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8A4F4-6BCE-EF47-8E0B-258D78A79A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0F990-BCE3-474C-B231-BFA032743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0829-EF36-CE43-9788-FE2B6ACB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7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55581-1D41-2740-A15D-2513D13E9695}" type="datetimeFigureOut">
              <a:rPr lang="en-US" smtClean="0"/>
              <a:t>10/15/18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3227-65B6-FF4B-B945-82B40B74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reseach</a:t>
            </a:r>
            <a:r>
              <a:rPr lang="en-US" dirty="0"/>
              <a:t>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correlation is law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dirty="0" err="1"/>
              <a:t>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Mannar</a:t>
            </a:r>
            <a:r>
              <a:rPr lang="en-US" dirty="0"/>
              <a:t> for example, low rainfall but high dengue incidence.</a:t>
            </a:r>
          </a:p>
          <a:p>
            <a:r>
              <a:rPr lang="en-US" dirty="0"/>
              <a:t>Nuwara </a:t>
            </a:r>
            <a:r>
              <a:rPr lang="en-US" dirty="0" err="1"/>
              <a:t>Eliya</a:t>
            </a:r>
            <a:r>
              <a:rPr lang="en-US" dirty="0"/>
              <a:t>: high rainfall but low dengue incidence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increase in correlation after 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data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special thanks go to </a:t>
            </a:r>
            <a:r>
              <a:rPr lang="en-US" dirty="0" err="1"/>
              <a:t>mikler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my research is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Dengue is the fastest…now almost half a world pop is at risk. Previously it was limited to tropical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percent cases are </a:t>
            </a:r>
            <a:r>
              <a:rPr lang="en-US" dirty="0" err="1"/>
              <a:t>repored</a:t>
            </a:r>
            <a:r>
              <a:rPr lang="en-US" dirty="0"/>
              <a:t> from se </a:t>
            </a:r>
            <a:r>
              <a:rPr lang="en-US" dirty="0" err="1"/>
              <a:t>asia</a:t>
            </a:r>
            <a:r>
              <a:rPr lang="en-US" dirty="0"/>
              <a:t>. Sri </a:t>
            </a:r>
            <a:r>
              <a:rPr lang="en-US" dirty="0" err="1"/>
              <a:t>lanka</a:t>
            </a:r>
            <a:r>
              <a:rPr lang="en-US" dirty="0"/>
              <a:t> has hyper epidemic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Nothneast</a:t>
            </a:r>
            <a:r>
              <a:rPr lang="en-US" dirty="0"/>
              <a:t> and south west monsoon plays a major role. World literature says temp, rain and </a:t>
            </a:r>
            <a:r>
              <a:rPr lang="en-US" dirty="0" err="1"/>
              <a:t>popdensity</a:t>
            </a:r>
            <a:r>
              <a:rPr lang="en-US" dirty="0"/>
              <a:t> </a:t>
            </a:r>
            <a:r>
              <a:rPr lang="en-US" dirty="0" err="1"/>
              <a:t>placea</a:t>
            </a:r>
            <a:r>
              <a:rPr lang="en-US" dirty="0"/>
              <a:t> major role . This figure shows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remote sensing data for rainfall lot of processing were needed. Then correlation analysis of dependent and independent </a:t>
            </a:r>
            <a:r>
              <a:rPr lang="en-US" dirty="0" err="1"/>
              <a:t>vb</a:t>
            </a:r>
            <a:r>
              <a:rPr lang="en-US" dirty="0"/>
              <a:t> were used to see the relationship between vbs. </a:t>
            </a:r>
            <a:r>
              <a:rPr lang="en-US" dirty="0" err="1"/>
              <a:t>Befor</a:t>
            </a:r>
            <a:r>
              <a:rPr lang="en-US" dirty="0"/>
              <a:t> applying a prediction model pattern of data were </a:t>
            </a:r>
            <a:r>
              <a:rPr lang="en-US" dirty="0" err="1"/>
              <a:t>iodentified</a:t>
            </a:r>
            <a:r>
              <a:rPr lang="en-US" dirty="0"/>
              <a:t> from </a:t>
            </a:r>
            <a:r>
              <a:rPr lang="en-US" dirty="0" err="1"/>
              <a:t>yearwise</a:t>
            </a:r>
            <a:r>
              <a:rPr lang="en-US" dirty="0"/>
              <a:t> normalization several regression models were employed and micro ensemble architecture were used for prediction. For model evaluation k fold cross used and a novel method of accuracy calculation was used. For resource allocation </a:t>
            </a:r>
            <a:r>
              <a:rPr lang="en-US" dirty="0" err="1"/>
              <a:t>genetc</a:t>
            </a:r>
            <a:r>
              <a:rPr lang="en-US" dirty="0"/>
              <a:t> </a:t>
            </a:r>
            <a:r>
              <a:rPr lang="en-US" dirty="0" err="1"/>
              <a:t>alogo</a:t>
            </a:r>
            <a:r>
              <a:rPr lang="en-US" dirty="0"/>
              <a:t> </a:t>
            </a:r>
            <a:r>
              <a:rPr lang="en-US" dirty="0" err="1"/>
              <a:t>rithem</a:t>
            </a:r>
            <a:r>
              <a:rPr lang="en-US" dirty="0"/>
              <a:t> with new improvement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Remote sensing Temperature and rainfall data was used.  For temperature </a:t>
            </a:r>
            <a:r>
              <a:rPr lang="en-US" dirty="0" err="1"/>
              <a:t>nasa</a:t>
            </a:r>
            <a:r>
              <a:rPr lang="en-US" dirty="0"/>
              <a:t> neo data was used. Csv files with 0.1 resolution was used it has long </a:t>
            </a:r>
            <a:r>
              <a:rPr lang="en-US" dirty="0" err="1"/>
              <a:t>lati</a:t>
            </a:r>
            <a:r>
              <a:rPr lang="en-US" dirty="0"/>
              <a:t> and </a:t>
            </a:r>
            <a:r>
              <a:rPr lang="en-US" dirty="0" err="1"/>
              <a:t>temperaturr</a:t>
            </a:r>
            <a:r>
              <a:rPr lang="en-US" dirty="0"/>
              <a:t> to that point. We get temp for whole world. Data set were cropped using </a:t>
            </a:r>
            <a:r>
              <a:rPr lang="en-US" dirty="0" err="1"/>
              <a:t>longi</a:t>
            </a:r>
            <a:r>
              <a:rPr lang="en-US" dirty="0"/>
              <a:t> and </a:t>
            </a:r>
            <a:r>
              <a:rPr lang="en-US" dirty="0" err="1"/>
              <a:t>lati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90A3E81-A33A-FE4A-8FE6-10E50EE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8828A3-57AE-6149-9517-82A8C72B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7FC952-AD43-3B47-A445-7478E99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72B28-AC1B-CA4F-9CD7-B3D055A9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6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5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1364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8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61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2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829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75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6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2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29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9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B01513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6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8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4038/cjs.v45i3.7399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https://www.ncbi.nlm.nih.gov/pmc/articles/PMC4222696/bin/pntd.0003241.g006.jpg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0F6E-1C4B-6F41-8725-063266BA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/>
              <a:t>An Efficient Approach for Dengue Mitigation</a:t>
            </a:r>
            <a:br>
              <a:rPr lang="en-US" sz="5600" dirty="0"/>
            </a:br>
            <a:r>
              <a:rPr lang="en-US" sz="5600" dirty="0"/>
              <a:t> </a:t>
            </a:r>
            <a:br>
              <a:rPr lang="en-US" sz="5600" dirty="0"/>
            </a:br>
            <a:r>
              <a:rPr lang="en-US" sz="2800" dirty="0"/>
              <a:t>A Computational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6135-7A5C-484C-A959-5FC1105A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</a:rPr>
              <a:t>Nirosha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Sumanasinghe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Dinayadura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UNIVERSITY OF NORTH TEXAS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December 2018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Armin R. </a:t>
            </a:r>
            <a:r>
              <a:rPr lang="en-US" sz="1200" dirty="0" err="1">
                <a:solidFill>
                  <a:schemeClr val="bg2"/>
                </a:solidFill>
              </a:rPr>
              <a:t>Mikler</a:t>
            </a:r>
            <a:r>
              <a:rPr lang="en-US" sz="1200" dirty="0">
                <a:solidFill>
                  <a:schemeClr val="bg2"/>
                </a:solidFill>
              </a:rPr>
              <a:t>, Major Professor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Chetan Tiwari, Committee Member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Ranee</a:t>
            </a:r>
            <a:r>
              <a:rPr lang="en-US" sz="1200" dirty="0">
                <a:solidFill>
                  <a:schemeClr val="bg2"/>
                </a:solidFill>
              </a:rPr>
              <a:t> Bryce, Committee Member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Song Fu, Committee Member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25A5-93DB-C34E-BC52-EA8BCFC7E2D9}"/>
              </a:ext>
            </a:extLst>
          </p:cNvPr>
          <p:cNvSpPr txBox="1"/>
          <p:nvPr/>
        </p:nvSpPr>
        <p:spPr>
          <a:xfrm>
            <a:off x="5172075" y="67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201C-2BC6-554A-BBAE-8D48F1C3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E7F0-6EDA-A848-BC1F-D33D482A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5" y="1536289"/>
            <a:ext cx="4629183" cy="4919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9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25 districts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25,330 </a:t>
            </a:r>
            <a:r>
              <a:rPr lang="en-US" dirty="0" err="1">
                <a:solidFill>
                  <a:schemeClr val="bg1"/>
                </a:solidFill>
              </a:rPr>
              <a:t>sq</a:t>
            </a:r>
            <a:r>
              <a:rPr lang="en-US" dirty="0">
                <a:solidFill>
                  <a:schemeClr val="bg1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is 20,277,597 (census 2012)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main sources of rainfall are Monsoonal, Convectional and expressional rain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3DBC-65BD-0A4A-B835-B151904DD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906" y="-2"/>
            <a:ext cx="3274981" cy="3709643"/>
          </a:xfrm>
          <a:prstGeom prst="rect">
            <a:avLst/>
          </a:prstGeom>
          <a:effectLst/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F449C-3F49-8544-BFD5-A94571A4E3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699" y="2568675"/>
            <a:ext cx="3736043" cy="4111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662F4-0D7C-4E4F-A03D-EBCA64F9B70B}"/>
              </a:ext>
            </a:extLst>
          </p:cNvPr>
          <p:cNvSpPr txBox="1"/>
          <p:nvPr/>
        </p:nvSpPr>
        <p:spPr>
          <a:xfrm>
            <a:off x="7162698" y="202168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849A4-D815-974A-A5AD-DACCB9F395ED}"/>
              </a:ext>
            </a:extLst>
          </p:cNvPr>
          <p:cNvSpPr txBox="1"/>
          <p:nvPr/>
        </p:nvSpPr>
        <p:spPr>
          <a:xfrm>
            <a:off x="10172020" y="2206587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Districts</a:t>
            </a:r>
          </a:p>
        </p:txBody>
      </p:sp>
    </p:spTree>
    <p:extLst>
      <p:ext uri="{BB962C8B-B14F-4D97-AF65-F5344CB8AC3E}">
        <p14:creationId xmlns:p14="http://schemas.microsoft.com/office/powerpoint/2010/main" val="11909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97F5E-D937-F747-B9B4-8E649A2D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8B54-CF42-3C47-85C5-F1D00C1E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37982"/>
            <a:ext cx="4166509" cy="42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Southeast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198,120</a:t>
            </a:r>
            <a:r>
              <a:rPr lang="en-US" dirty="0">
                <a:solidFill>
                  <a:srgbClr val="EBEBEB"/>
                </a:solidFill>
              </a:rPr>
              <a:t> </a:t>
            </a:r>
            <a:r>
              <a:rPr lang="en-US" dirty="0" err="1">
                <a:solidFill>
                  <a:srgbClr val="EBEBEB"/>
                </a:solidFill>
              </a:rPr>
              <a:t>sq</a:t>
            </a:r>
            <a:r>
              <a:rPr lang="en-US" dirty="0">
                <a:solidFill>
                  <a:srgbClr val="EBEBEB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population is 64,785,909 (Census 2010)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climate seasons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Southwest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Northeast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Pre-monsoon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51A6-F15D-A947-8D78-BE9EC9B6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71" y="0"/>
            <a:ext cx="4412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60DE-C617-2744-84B7-FFFE7A0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DDF0-D5E7-CA4A-A510-4FCB44A3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595808"/>
              </p:ext>
            </p:extLst>
          </p:nvPr>
        </p:nvGraphicFramePr>
        <p:xfrm>
          <a:off x="1203277" y="1460230"/>
          <a:ext cx="11368585" cy="539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23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61E1-B862-2748-B470-EDD6C37C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29DBDD-83E5-AA4E-BE2B-1F9F3286B38F}"/>
              </a:ext>
            </a:extLst>
          </p:cNvPr>
          <p:cNvGrpSpPr/>
          <p:nvPr/>
        </p:nvGrpSpPr>
        <p:grpSpPr>
          <a:xfrm>
            <a:off x="755295" y="1271901"/>
            <a:ext cx="11202856" cy="5105266"/>
            <a:chOff x="646111" y="1149069"/>
            <a:chExt cx="11202856" cy="51052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43AAA-CB8B-C448-955D-DEA02DE185D2}"/>
                </a:ext>
              </a:extLst>
            </p:cNvPr>
            <p:cNvSpPr/>
            <p:nvPr/>
          </p:nvSpPr>
          <p:spPr>
            <a:xfrm>
              <a:off x="646111" y="1344482"/>
              <a:ext cx="2411284" cy="508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Acquisition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0AC4-00B7-7E46-B5AF-E9E92E332ABF}"/>
                </a:ext>
              </a:extLst>
            </p:cNvPr>
            <p:cNvSpPr/>
            <p:nvPr/>
          </p:nvSpPr>
          <p:spPr>
            <a:xfrm>
              <a:off x="1700187" y="2254324"/>
              <a:ext cx="2694470" cy="433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Pre-Analysis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5D3D5-508A-E34A-8009-53771D75FCFC}"/>
                </a:ext>
              </a:extLst>
            </p:cNvPr>
            <p:cNvSpPr/>
            <p:nvPr/>
          </p:nvSpPr>
          <p:spPr>
            <a:xfrm>
              <a:off x="3027578" y="3104014"/>
              <a:ext cx="2560399" cy="42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Pre-Processing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3ECFF-60DB-5C43-B703-9B00385EDAAC}"/>
                </a:ext>
              </a:extLst>
            </p:cNvPr>
            <p:cNvSpPr/>
            <p:nvPr/>
          </p:nvSpPr>
          <p:spPr>
            <a:xfrm>
              <a:off x="4180707" y="3990870"/>
              <a:ext cx="2847889" cy="506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Generation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6DCDB-A2E9-2746-BAF0-78F6FC07066D}"/>
                </a:ext>
              </a:extLst>
            </p:cNvPr>
            <p:cNvSpPr/>
            <p:nvPr/>
          </p:nvSpPr>
          <p:spPr>
            <a:xfrm>
              <a:off x="5833184" y="4886612"/>
              <a:ext cx="2753210" cy="5089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Validation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95C8D-2D15-8343-8C55-A62F4CB8E68F}"/>
                </a:ext>
              </a:extLst>
            </p:cNvPr>
            <p:cNvSpPr/>
            <p:nvPr/>
          </p:nvSpPr>
          <p:spPr>
            <a:xfrm>
              <a:off x="7603081" y="5780345"/>
              <a:ext cx="2700572" cy="4739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Resource Allocation</a:t>
              </a: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05BBA222-5F23-FD4A-9929-695036CE1C8C}"/>
                </a:ext>
              </a:extLst>
            </p:cNvPr>
            <p:cNvSpPr/>
            <p:nvPr/>
          </p:nvSpPr>
          <p:spPr>
            <a:xfrm>
              <a:off x="8953367" y="1149069"/>
              <a:ext cx="2895600" cy="9652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Rainfall, Temperature, Dengue Incidence, Population Data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Alignment and Cropping</a:t>
              </a: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D32DBCD2-FA2F-AC47-8E10-2BC8518B5A3D}"/>
                </a:ext>
              </a:extLst>
            </p:cNvPr>
            <p:cNvSpPr/>
            <p:nvPr/>
          </p:nvSpPr>
          <p:spPr>
            <a:xfrm>
              <a:off x="8953367" y="2302408"/>
              <a:ext cx="2133600" cy="439524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Correlation Analysis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GWR Analysis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6A07D392-CCA4-744A-8625-36CE7B4FB5A8}"/>
                </a:ext>
              </a:extLst>
            </p:cNvPr>
            <p:cNvSpPr/>
            <p:nvPr/>
          </p:nvSpPr>
          <p:spPr>
            <a:xfrm>
              <a:off x="8953367" y="2907631"/>
              <a:ext cx="2895600" cy="7874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Year-wise Data Normalization</a:t>
              </a: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Outlier Removal with Iterative Convex Hull Method</a:t>
              </a:r>
            </a:p>
          </p:txBody>
        </p: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438BA73F-7B66-8C4A-96A2-E9E3F44E69CE}"/>
                </a:ext>
              </a:extLst>
            </p:cNvPr>
            <p:cNvSpPr/>
            <p:nvPr/>
          </p:nvSpPr>
          <p:spPr>
            <a:xfrm>
              <a:off x="8953367" y="3740129"/>
              <a:ext cx="2895600" cy="10287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SVR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Least Square Regression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 K-NN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Ensemble (With Best Models)</a:t>
              </a:r>
            </a:p>
          </p:txBody>
        </p:sp>
        <p:sp>
          <p:nvSpPr>
            <p:cNvPr id="39" name="Folded Corner 38">
              <a:extLst>
                <a:ext uri="{FF2B5EF4-FFF2-40B4-BE49-F238E27FC236}">
                  <a16:creationId xmlns:a16="http://schemas.microsoft.com/office/drawing/2014/main" id="{E8B57907-60C8-F04A-B4AF-C31BBA6C17FB}"/>
                </a:ext>
              </a:extLst>
            </p:cNvPr>
            <p:cNvSpPr/>
            <p:nvPr/>
          </p:nvSpPr>
          <p:spPr>
            <a:xfrm>
              <a:off x="832517" y="4886612"/>
              <a:ext cx="2895600" cy="5715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10-Fold Cross Validation (Prediction)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Accuracy Calculator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80CF0C84-9D44-7347-A85D-D00CD02523E8}"/>
                </a:ext>
              </a:extLst>
            </p:cNvPr>
            <p:cNvSpPr/>
            <p:nvPr/>
          </p:nvSpPr>
          <p:spPr>
            <a:xfrm>
              <a:off x="832517" y="5845890"/>
              <a:ext cx="2895600" cy="3429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Genetic Algorithm</a:t>
              </a:r>
            </a:p>
          </p:txBody>
        </p:sp>
        <p:sp>
          <p:nvSpPr>
            <p:cNvPr id="74" name="Up-Down Arrow 73">
              <a:extLst>
                <a:ext uri="{FF2B5EF4-FFF2-40B4-BE49-F238E27FC236}">
                  <a16:creationId xmlns:a16="http://schemas.microsoft.com/office/drawing/2014/main" id="{D5328C74-DC6A-C846-91C8-E322B5BAE675}"/>
                </a:ext>
              </a:extLst>
            </p:cNvPr>
            <p:cNvSpPr/>
            <p:nvPr/>
          </p:nvSpPr>
          <p:spPr>
            <a:xfrm>
              <a:off x="2552131" y="185324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>
              <a:extLst>
                <a:ext uri="{FF2B5EF4-FFF2-40B4-BE49-F238E27FC236}">
                  <a16:creationId xmlns:a16="http://schemas.microsoft.com/office/drawing/2014/main" id="{0C98D3B6-C1AE-284E-9719-17A5089964BD}"/>
                </a:ext>
              </a:extLst>
            </p:cNvPr>
            <p:cNvSpPr/>
            <p:nvPr/>
          </p:nvSpPr>
          <p:spPr>
            <a:xfrm>
              <a:off x="3728117" y="2701689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>
              <a:extLst>
                <a:ext uri="{FF2B5EF4-FFF2-40B4-BE49-F238E27FC236}">
                  <a16:creationId xmlns:a16="http://schemas.microsoft.com/office/drawing/2014/main" id="{712F6E0D-772B-F647-9706-4F59A02686A6}"/>
                </a:ext>
              </a:extLst>
            </p:cNvPr>
            <p:cNvSpPr/>
            <p:nvPr/>
          </p:nvSpPr>
          <p:spPr>
            <a:xfrm>
              <a:off x="4781273" y="356377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CEEEB76A-5F76-4C40-978D-A96FDB2117CA}"/>
                </a:ext>
              </a:extLst>
            </p:cNvPr>
            <p:cNvSpPr/>
            <p:nvPr/>
          </p:nvSpPr>
          <p:spPr>
            <a:xfrm>
              <a:off x="6325747" y="4494106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>
              <a:extLst>
                <a:ext uri="{FF2B5EF4-FFF2-40B4-BE49-F238E27FC236}">
                  <a16:creationId xmlns:a16="http://schemas.microsoft.com/office/drawing/2014/main" id="{EF3422A6-8D6E-494B-8C66-13E2EB7BEE5D}"/>
                </a:ext>
              </a:extLst>
            </p:cNvPr>
            <p:cNvSpPr/>
            <p:nvPr/>
          </p:nvSpPr>
          <p:spPr>
            <a:xfrm>
              <a:off x="7938464" y="5410783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13BEE7-EB6F-2645-80F7-7B47286D6CD8}"/>
                </a:ext>
              </a:extLst>
            </p:cNvPr>
            <p:cNvCxnSpPr>
              <a:stCxn id="4" idx="3"/>
              <a:endCxn id="35" idx="1"/>
            </p:cNvCxnSpPr>
            <p:nvPr/>
          </p:nvCxnSpPr>
          <p:spPr>
            <a:xfrm>
              <a:off x="3057395" y="1598865"/>
              <a:ext cx="5895972" cy="328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A2E1D9-5378-184C-A909-A5BDFCD4AF83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394657" y="2470906"/>
              <a:ext cx="4558710" cy="512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9761A9A-256A-9649-934F-2DA4097E8A49}"/>
                </a:ext>
              </a:extLst>
            </p:cNvPr>
            <p:cNvCxnSpPr>
              <a:cxnSpLocks/>
              <a:stCxn id="6" idx="3"/>
              <a:endCxn id="37" idx="1"/>
            </p:cNvCxnSpPr>
            <p:nvPr/>
          </p:nvCxnSpPr>
          <p:spPr>
            <a:xfrm flipV="1">
              <a:off x="5587977" y="3301331"/>
              <a:ext cx="3365390" cy="146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3F09CA-F749-2547-9449-6324E62B237C}"/>
                </a:ext>
              </a:extLst>
            </p:cNvPr>
            <p:cNvCxnSpPr>
              <a:cxnSpLocks/>
              <a:stCxn id="7" idx="3"/>
              <a:endCxn id="38" idx="1"/>
            </p:cNvCxnSpPr>
            <p:nvPr/>
          </p:nvCxnSpPr>
          <p:spPr>
            <a:xfrm>
              <a:off x="7028596" y="4243877"/>
              <a:ext cx="1924771" cy="106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A5F41D-B2AE-A94F-B6C1-5B7A0D8A0E66}"/>
                </a:ext>
              </a:extLst>
            </p:cNvPr>
            <p:cNvCxnSpPr>
              <a:cxnSpLocks/>
              <a:stCxn id="39" idx="3"/>
              <a:endCxn id="9" idx="1"/>
            </p:cNvCxnSpPr>
            <p:nvPr/>
          </p:nvCxnSpPr>
          <p:spPr>
            <a:xfrm flipV="1">
              <a:off x="3728117" y="5141104"/>
              <a:ext cx="2105067" cy="3125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80B131-E55E-AF4A-B657-6943649F06EC}"/>
                </a:ext>
              </a:extLst>
            </p:cNvPr>
            <p:cNvCxnSpPr>
              <a:cxnSpLocks/>
              <a:stCxn id="40" idx="3"/>
              <a:endCxn id="10" idx="1"/>
            </p:cNvCxnSpPr>
            <p:nvPr/>
          </p:nvCxnSpPr>
          <p:spPr>
            <a:xfrm>
              <a:off x="3728117" y="6017340"/>
              <a:ext cx="38749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49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AA60-2626-644A-A8E2-E0DA7FB4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A28C-A643-C84E-A47B-FDAEA59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Rainfall Data</a:t>
            </a:r>
          </a:p>
          <a:p>
            <a:pPr lvl="2"/>
            <a:r>
              <a:rPr lang="en-US" dirty="0"/>
              <a:t>Global Rainfall Map in Near Real Time from JAXA Global Rainfall Watch</a:t>
            </a:r>
          </a:p>
          <a:p>
            <a:pPr lvl="1"/>
            <a:r>
              <a:rPr lang="en-US" dirty="0"/>
              <a:t>Temperature Data</a:t>
            </a:r>
          </a:p>
          <a:p>
            <a:pPr lvl="2"/>
            <a:r>
              <a:rPr lang="en-US" dirty="0"/>
              <a:t>Thailand Meteorological Dept. (TMD) and NASA Earth Observations (NEO)</a:t>
            </a:r>
          </a:p>
          <a:p>
            <a:pPr lvl="1"/>
            <a:r>
              <a:rPr lang="en-US" dirty="0"/>
              <a:t>Population Data</a:t>
            </a:r>
          </a:p>
          <a:p>
            <a:pPr lvl="2"/>
            <a:r>
              <a:rPr lang="en-US" dirty="0"/>
              <a:t>Department of Census of Thailand and Sri Lanka</a:t>
            </a:r>
          </a:p>
          <a:p>
            <a:pPr lvl="1"/>
            <a:r>
              <a:rPr lang="en-US" dirty="0"/>
              <a:t>Dengue Cases</a:t>
            </a:r>
          </a:p>
          <a:p>
            <a:pPr lvl="2"/>
            <a:r>
              <a:rPr lang="en-US" dirty="0"/>
              <a:t>Epidemiology Unit of Sri Lanka and Thailand</a:t>
            </a:r>
          </a:p>
        </p:txBody>
      </p:sp>
    </p:spTree>
    <p:extLst>
      <p:ext uri="{BB962C8B-B14F-4D97-AF65-F5344CB8AC3E}">
        <p14:creationId xmlns:p14="http://schemas.microsoft.com/office/powerpoint/2010/main" val="302706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D9A0-639F-AF44-B17B-45A0492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-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D9F7-7FFC-9949-AFC6-B16A86EE8C08}"/>
              </a:ext>
            </a:extLst>
          </p:cNvPr>
          <p:cNvPicPr/>
          <p:nvPr/>
        </p:nvPicPr>
        <p:blipFill>
          <a:blip r:embed="rId2" cstate="print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247" y="1469266"/>
            <a:ext cx="5669678" cy="41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1412F-4EE9-DD4F-B365-246F02382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4199"/>
              </p:ext>
            </p:extLst>
          </p:nvPr>
        </p:nvGraphicFramePr>
        <p:xfrm>
          <a:off x="6935195" y="1469266"/>
          <a:ext cx="4991506" cy="3244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62673">
                  <a:extLst>
                    <a:ext uri="{9D8B030D-6E8A-4147-A177-3AD203B41FA5}">
                      <a16:colId xmlns:a16="http://schemas.microsoft.com/office/drawing/2014/main" val="993846318"/>
                    </a:ext>
                  </a:extLst>
                </a:gridCol>
                <a:gridCol w="732908">
                  <a:extLst>
                    <a:ext uri="{9D8B030D-6E8A-4147-A177-3AD203B41FA5}">
                      <a16:colId xmlns:a16="http://schemas.microsoft.com/office/drawing/2014/main" val="2030271424"/>
                    </a:ext>
                  </a:extLst>
                </a:gridCol>
                <a:gridCol w="684737">
                  <a:extLst>
                    <a:ext uri="{9D8B030D-6E8A-4147-A177-3AD203B41FA5}">
                      <a16:colId xmlns:a16="http://schemas.microsoft.com/office/drawing/2014/main" val="3188432615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58434967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849757652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840985453"/>
                    </a:ext>
                  </a:extLst>
                </a:gridCol>
              </a:tblGrid>
              <a:tr h="52330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Area name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Lon(W)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Lon(E)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Lat(S)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Lat(N)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Description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203379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01_AsiaEE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77860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02_AsiaSE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-10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South 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615112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04_AsiaCC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Central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00556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05_AsiaSS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South Asia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796453"/>
                  </a:ext>
                </a:extLst>
              </a:tr>
              <a:tr h="11927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06_AsiaSW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40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Arabian Peninsula and East Africa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09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A56F0C-E143-8947-B08D-CFF3DE164A97}"/>
              </a:ext>
            </a:extLst>
          </p:cNvPr>
          <p:cNvSpPr txBox="1"/>
          <p:nvPr/>
        </p:nvSpPr>
        <p:spPr>
          <a:xfrm>
            <a:off x="881247" y="5936776"/>
            <a:ext cx="403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Regions of JAXA data acquisition : Source - JAXA Web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2F888-EB62-E04A-8AB2-B9B826BAAC3B}"/>
              </a:ext>
            </a:extLst>
          </p:cNvPr>
          <p:cNvSpPr txBox="1"/>
          <p:nvPr/>
        </p:nvSpPr>
        <p:spPr>
          <a:xfrm>
            <a:off x="6935195" y="5022376"/>
            <a:ext cx="29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Description of JAXA data set</a:t>
            </a:r>
          </a:p>
        </p:txBody>
      </p:sp>
    </p:spTree>
    <p:extLst>
      <p:ext uri="{BB962C8B-B14F-4D97-AF65-F5344CB8AC3E}">
        <p14:creationId xmlns:p14="http://schemas.microsoft.com/office/powerpoint/2010/main" val="60855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C1EC-C754-8447-BD08-D1177BE9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- Temperature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D5AE931F-FA28-47E1-806A-DFBD3D28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– From TMD, NEO, GSMAP NRT</a:t>
            </a:r>
          </a:p>
          <a:p>
            <a:r>
              <a:rPr lang="en-US" dirty="0">
                <a:solidFill>
                  <a:srgbClr val="EBEBEB"/>
                </a:solidFill>
              </a:rPr>
              <a:t>Sri Lanka – From NEO </a:t>
            </a:r>
            <a:r>
              <a:rPr lang="en-US" dirty="0" err="1">
                <a:solidFill>
                  <a:srgbClr val="EBEBEB"/>
                </a:solidFill>
              </a:rPr>
              <a:t>GSMap</a:t>
            </a:r>
            <a:r>
              <a:rPr lang="en-US" dirty="0">
                <a:solidFill>
                  <a:srgbClr val="EBEBEB"/>
                </a:solidFill>
              </a:rPr>
              <a:t>-NRT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DCF5AE-6F3B-9B47-9554-9E484ED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80708"/>
            <a:ext cx="6666131" cy="4332988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B07F-FDDE-E84B-A960-AFA0504FD7CA}"/>
              </a:ext>
            </a:extLst>
          </p:cNvPr>
          <p:cNvSpPr txBox="1"/>
          <p:nvPr/>
        </p:nvSpPr>
        <p:spPr>
          <a:xfrm>
            <a:off x="5518455" y="5900653"/>
            <a:ext cx="44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 Data Portal – https://</a:t>
            </a:r>
            <a:r>
              <a:rPr lang="en-US" dirty="0" err="1"/>
              <a:t>neo.sci.gsfc.nasa.gov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74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0E66-75B6-CF46-AD5B-39584DB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Acquisition - Cropping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447-A9E0-3B4B-A0DA-01380FB3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1" name="Canvas 74">
            <a:extLst>
              <a:ext uri="{FF2B5EF4-FFF2-40B4-BE49-F238E27FC236}">
                <a16:creationId xmlns:a16="http://schemas.microsoft.com/office/drawing/2014/main" id="{6C86847E-BAA3-7A4D-89BE-7AB9CF8D8A4F}"/>
              </a:ext>
            </a:extLst>
          </p:cNvPr>
          <p:cNvGrpSpPr/>
          <p:nvPr/>
        </p:nvGrpSpPr>
        <p:grpSpPr>
          <a:xfrm>
            <a:off x="5272586" y="2476884"/>
            <a:ext cx="6987653" cy="3898583"/>
            <a:chOff x="0" y="0"/>
            <a:chExt cx="4292600" cy="18591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10E689-2B72-3F43-8A4C-542BE80A2335}"/>
                </a:ext>
              </a:extLst>
            </p:cNvPr>
            <p:cNvSpPr/>
            <p:nvPr/>
          </p:nvSpPr>
          <p:spPr>
            <a:xfrm>
              <a:off x="0" y="0"/>
              <a:ext cx="4292600" cy="1853565"/>
            </a:xfrm>
            <a:prstGeom prst="rect">
              <a:avLst/>
            </a:prstGeom>
            <a:noFill/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0FF60C-4335-6D45-85EC-FFFE28C4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" y="0"/>
              <a:ext cx="2779459" cy="185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824974-B23D-F942-BF22-9066AB3D2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686" y="0"/>
              <a:ext cx="1315659" cy="185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B13E3B9-5CB9-3143-8287-E8F84906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6" y="2896523"/>
            <a:ext cx="53467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11DA6E-13C2-4445-B39F-02974D18BD7C}"/>
              </a:ext>
            </a:extLst>
          </p:cNvPr>
          <p:cNvSpPr txBox="1"/>
          <p:nvPr/>
        </p:nvSpPr>
        <p:spPr>
          <a:xfrm>
            <a:off x="177421" y="5923128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EE7D-8130-9743-8C5E-95E73A52F338}"/>
              </a:ext>
            </a:extLst>
          </p:cNvPr>
          <p:cNvSpPr txBox="1"/>
          <p:nvPr/>
        </p:nvSpPr>
        <p:spPr>
          <a:xfrm>
            <a:off x="5369338" y="6435159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7D00C-C97B-BA49-A0C6-A8A43F6796B0}"/>
              </a:ext>
            </a:extLst>
          </p:cNvPr>
          <p:cNvCxnSpPr/>
          <p:nvPr/>
        </p:nvCxnSpPr>
        <p:spPr>
          <a:xfrm flipV="1">
            <a:off x="8643580" y="3821373"/>
            <a:ext cx="1865194" cy="90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Pre-analysis</a:t>
            </a:r>
          </a:p>
          <a:p>
            <a:pPr lvl="1"/>
            <a:r>
              <a:rPr lang="en-US" dirty="0"/>
              <a:t>Regression-based predictors</a:t>
            </a:r>
          </a:p>
          <a:p>
            <a:pPr marL="457200" lvl="1" indent="0">
              <a:buNone/>
            </a:pPr>
            <a:r>
              <a:rPr lang="en-US" dirty="0"/>
              <a:t>	Support Vector Regression, Least Square Regression, and KNN-regression</a:t>
            </a:r>
          </a:p>
          <a:p>
            <a:pPr lvl="1"/>
            <a:r>
              <a:rPr lang="en-US" dirty="0"/>
              <a:t>Need a strong correlation between dependent variable and independent variables</a:t>
            </a:r>
          </a:p>
          <a:p>
            <a:pPr marL="457200" lvl="1" indent="0">
              <a:buNone/>
            </a:pPr>
            <a:r>
              <a:rPr lang="en-US" dirty="0"/>
              <a:t>    Ex: Dengue Incidence and rainfall</a:t>
            </a:r>
          </a:p>
          <a:p>
            <a:pPr lvl="1"/>
            <a:r>
              <a:rPr lang="en-US" dirty="0"/>
              <a:t>Conducted a correlation analysis on each independent variable</a:t>
            </a:r>
          </a:p>
          <a:p>
            <a:pPr lvl="1"/>
            <a:r>
              <a:rPr lang="en-US" dirty="0"/>
              <a:t>Dengue incidence is geographically varying</a:t>
            </a:r>
          </a:p>
          <a:p>
            <a:pPr lvl="2"/>
            <a:r>
              <a:rPr lang="en-US" dirty="0"/>
              <a:t>Need to conduct GWR to determine the status of the dengue epidemic</a:t>
            </a:r>
          </a:p>
        </p:txBody>
      </p:sp>
    </p:spTree>
    <p:extLst>
      <p:ext uri="{BB962C8B-B14F-4D97-AF65-F5344CB8AC3E}">
        <p14:creationId xmlns:p14="http://schemas.microsoft.com/office/powerpoint/2010/main" val="276965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FD31-51A7-4C4B-A071-AF9110D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9266"/>
            <a:ext cx="497819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Pre-analysis GWR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9B2C-DE50-AC41-B319-2EDADE89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GWR detects spatial heterogeneity of dengue epidemic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Each district responds to influencing factors of the dengue epidemic differently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We need to determine the status of the dengue epidemic using GWR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spatially dependent: Need local models for each district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not spatially dependent: Global model for entire country  is sufficient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29314-39D3-7E48-85D4-3EBCF6C578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899" y="199636"/>
            <a:ext cx="3152461" cy="400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72B7-D025-A24B-8D60-360E8585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423" y="2201572"/>
            <a:ext cx="3877827" cy="3896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6533E-ED93-5B46-A080-4055B77255D2}"/>
              </a:ext>
            </a:extLst>
          </p:cNvPr>
          <p:cNvSpPr txBox="1"/>
          <p:nvPr/>
        </p:nvSpPr>
        <p:spPr>
          <a:xfrm>
            <a:off x="8845660" y="6098502"/>
            <a:ext cx="31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Sri Lanka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64ADF-EDF1-D748-BE6D-CA135CB05C31}"/>
              </a:ext>
            </a:extLst>
          </p:cNvPr>
          <p:cNvSpPr txBox="1"/>
          <p:nvPr/>
        </p:nvSpPr>
        <p:spPr>
          <a:xfrm>
            <a:off x="5650173" y="4331109"/>
            <a:ext cx="293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Thailand 2011</a:t>
            </a:r>
          </a:p>
        </p:txBody>
      </p:sp>
    </p:spTree>
    <p:extLst>
      <p:ext uri="{BB962C8B-B14F-4D97-AF65-F5344CB8AC3E}">
        <p14:creationId xmlns:p14="http://schemas.microsoft.com/office/powerpoint/2010/main" val="159637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4E47C-496C-A74B-8DE6-716C7C9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/>
              <a:t>Acknowledgement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814-9D18-9944-8B8B-233C94A7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Major Professor</a:t>
            </a:r>
          </a:p>
          <a:p>
            <a:pPr lvl="1"/>
            <a:r>
              <a:rPr lang="en-US" dirty="0"/>
              <a:t>Armin R. </a:t>
            </a:r>
            <a:r>
              <a:rPr lang="en-US" dirty="0" err="1"/>
              <a:t>Mikler</a:t>
            </a:r>
            <a:endParaRPr lang="en-US" dirty="0"/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Chetan Tiwari</a:t>
            </a:r>
          </a:p>
          <a:p>
            <a:pPr lvl="1"/>
            <a:r>
              <a:rPr lang="en-US" dirty="0" err="1"/>
              <a:t>Ranee</a:t>
            </a:r>
            <a:r>
              <a:rPr lang="en-US" dirty="0"/>
              <a:t> Bryce</a:t>
            </a:r>
          </a:p>
          <a:p>
            <a:pPr lvl="1"/>
            <a:r>
              <a:rPr lang="en-US" dirty="0"/>
              <a:t>Song Fu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7408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1A1-F88C-1544-B11A-A560F7B7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545889" cy="1400530"/>
          </a:xfrm>
        </p:spPr>
        <p:txBody>
          <a:bodyPr/>
          <a:lstStyle/>
          <a:p>
            <a:r>
              <a:rPr lang="en-US" sz="3500" dirty="0">
                <a:solidFill>
                  <a:srgbClr val="FFFF00"/>
                </a:solidFill>
              </a:rPr>
              <a:t>Data Pre-processing – Year wise Data 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0D58-A308-CA42-8EDE-BFC2865D173F}"/>
              </a:ext>
            </a:extLst>
          </p:cNvPr>
          <p:cNvSpPr txBox="1"/>
          <p:nvPr/>
        </p:nvSpPr>
        <p:spPr>
          <a:xfrm>
            <a:off x="550575" y="6462215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Sudden Spikes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DA6EF-4C86-BC4D-8DBF-82CF53CF68F7}"/>
              </a:ext>
            </a:extLst>
          </p:cNvPr>
          <p:cNvSpPr txBox="1"/>
          <p:nvPr/>
        </p:nvSpPr>
        <p:spPr>
          <a:xfrm>
            <a:off x="6000523" y="6233616"/>
            <a:ext cx="422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pattern that aligns with rainfall – no spikes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9C249E-7325-434C-9145-C204894F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91" y="3403600"/>
            <a:ext cx="4536444" cy="28208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7AB2ED-E8DE-FF48-BE7B-F31641F943D8}"/>
              </a:ext>
            </a:extLst>
          </p:cNvPr>
          <p:cNvCxnSpPr>
            <a:cxnSpLocks/>
          </p:cNvCxnSpPr>
          <p:nvPr/>
        </p:nvCxnSpPr>
        <p:spPr>
          <a:xfrm flipV="1">
            <a:off x="822657" y="5143500"/>
            <a:ext cx="4340994" cy="13695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B3B8A-2B62-4B4D-8F3B-4FECBB09A56B}"/>
              </a:ext>
            </a:extLst>
          </p:cNvPr>
          <p:cNvCxnSpPr>
            <a:cxnSpLocks/>
          </p:cNvCxnSpPr>
          <p:nvPr/>
        </p:nvCxnSpPr>
        <p:spPr>
          <a:xfrm flipV="1">
            <a:off x="873457" y="5143500"/>
            <a:ext cx="2920441" cy="13187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2D03D0A-A8F3-8344-A0E9-E5743671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16" y="3403600"/>
            <a:ext cx="4675435" cy="281576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A4458-0AD9-1D42-BDAE-45A80F26531F}"/>
              </a:ext>
            </a:extLst>
          </p:cNvPr>
          <p:cNvCxnSpPr>
            <a:cxnSpLocks/>
          </p:cNvCxnSpPr>
          <p:nvPr/>
        </p:nvCxnSpPr>
        <p:spPr>
          <a:xfrm flipV="1">
            <a:off x="6580509" y="4368800"/>
            <a:ext cx="3478795" cy="22780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9454C-6A65-BB4F-8BB2-FFEA8DC7CAAE}"/>
              </a:ext>
            </a:extLst>
          </p:cNvPr>
          <p:cNvCxnSpPr>
            <a:cxnSpLocks/>
          </p:cNvCxnSpPr>
          <p:nvPr/>
        </p:nvCxnSpPr>
        <p:spPr>
          <a:xfrm flipV="1">
            <a:off x="6580509" y="4504034"/>
            <a:ext cx="2149699" cy="211058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1E49D3-56C6-4E47-BD1E-B0341193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10" y="1599984"/>
            <a:ext cx="8946541" cy="4195481"/>
          </a:xfrm>
        </p:spPr>
        <p:txBody>
          <a:bodyPr/>
          <a:lstStyle/>
          <a:p>
            <a:r>
              <a:rPr lang="en-US" dirty="0"/>
              <a:t>Year specific event shifts data up or down</a:t>
            </a:r>
          </a:p>
          <a:p>
            <a:r>
              <a:rPr lang="en-US" dirty="0"/>
              <a:t>I proposed to eliminate year specific effects with year-wise data normalization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C2EC1A-2EE9-B94A-BF59-7EC1742B8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11439099" y="36222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7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212D-59A8-A643-9F9F-C4ED52C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0" y="564716"/>
            <a:ext cx="4558828" cy="1765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Data Pre-processing</a:t>
            </a:r>
            <a:b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</a:br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Noise Removal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onvex_data - outlier marked">
            <a:extLst>
              <a:ext uri="{FF2B5EF4-FFF2-40B4-BE49-F238E27FC236}">
                <a16:creationId xmlns:a16="http://schemas.microsoft.com/office/drawing/2014/main" id="{4274389F-AD3A-6643-A053-BFADE7F0D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637" y="3606363"/>
            <a:ext cx="5178709" cy="31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onvex_data">
            <a:extLst>
              <a:ext uri="{FF2B5EF4-FFF2-40B4-BE49-F238E27FC236}">
                <a16:creationId xmlns:a16="http://schemas.microsoft.com/office/drawing/2014/main" id="{AD3B3D62-F7FE-3D46-90BE-20E99D73E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0294" y="97692"/>
            <a:ext cx="5150052" cy="35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6A828-0091-7B4D-87BF-B2BAE45023DB}"/>
              </a:ext>
            </a:extLst>
          </p:cNvPr>
          <p:cNvSpPr txBox="1"/>
          <p:nvPr/>
        </p:nvSpPr>
        <p:spPr>
          <a:xfrm>
            <a:off x="4396337" y="97692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278DE-7B37-B147-8700-1C8E2E9D9280}"/>
              </a:ext>
            </a:extLst>
          </p:cNvPr>
          <p:cNvSpPr txBox="1"/>
          <p:nvPr/>
        </p:nvSpPr>
        <p:spPr>
          <a:xfrm>
            <a:off x="9799989" y="3105833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18CF3-8CC6-194B-A673-94BFB98139C8}"/>
              </a:ext>
            </a:extLst>
          </p:cNvPr>
          <p:cNvSpPr txBox="1"/>
          <p:nvPr/>
        </p:nvSpPr>
        <p:spPr>
          <a:xfrm>
            <a:off x="4612808" y="3747919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864D4-529E-7946-B213-8FFE0399971F}"/>
              </a:ext>
            </a:extLst>
          </p:cNvPr>
          <p:cNvSpPr txBox="1"/>
          <p:nvPr/>
        </p:nvSpPr>
        <p:spPr>
          <a:xfrm>
            <a:off x="9732437" y="6113974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56BC57-D1E4-C546-A8FF-C5255AFED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8" y="2427708"/>
            <a:ext cx="3918325" cy="41954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Existence of noise in the data set is highly likely</a:t>
            </a:r>
          </a:p>
          <a:p>
            <a:r>
              <a:rPr lang="en-US" dirty="0">
                <a:solidFill>
                  <a:schemeClr val="bg1"/>
                </a:solidFill>
              </a:rPr>
              <a:t>A controlled noise removal procedure is necessary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1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1A5D-C1D3-5544-8789-BC3500E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8130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Outlier Removal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C480-17A7-FF47-AF97-493E28AB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Outliers are removed in multiple stages</a:t>
            </a:r>
          </a:p>
          <a:p>
            <a:r>
              <a:rPr lang="en-US" dirty="0">
                <a:solidFill>
                  <a:srgbClr val="EBEBEB"/>
                </a:solidFill>
              </a:rPr>
              <a:t>Optimum number of levels is problem dependent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Experimentally determined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Two levels of outlier removals were used in this study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EBEBEB"/>
                </a:solidFill>
              </a:rPr>
              <a:t>Figure shows outlier removal for the province </a:t>
            </a:r>
            <a:r>
              <a:rPr lang="en-US" dirty="0" err="1">
                <a:solidFill>
                  <a:srgbClr val="EBEBEB"/>
                </a:solidFill>
              </a:rPr>
              <a:t>Buen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Kan</a:t>
            </a:r>
            <a:r>
              <a:rPr lang="en-US" dirty="0">
                <a:solidFill>
                  <a:srgbClr val="EBEBEB"/>
                </a:solidFill>
              </a:rPr>
              <a:t> of Thailand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833F6-347A-C946-BADD-BA1B055D33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7FEE8-5ECE-5046-BC93-9C1B0C1EC462}"/>
              </a:ext>
            </a:extLst>
          </p:cNvPr>
          <p:cNvSpPr txBox="1"/>
          <p:nvPr/>
        </p:nvSpPr>
        <p:spPr>
          <a:xfrm>
            <a:off x="7116512" y="6031113"/>
            <a:ext cx="405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levels of outlier convex hulls  - </a:t>
            </a:r>
          </a:p>
          <a:p>
            <a:r>
              <a:rPr lang="en-US" dirty="0"/>
              <a:t>V1-Rainfall, V2-Dengue Incidence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65EE3A-2492-1942-8DCF-BFE0FAC2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509384" y="1329001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4932D-0158-8143-94A3-C3F846CF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Outlier Removal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E923-DFD2-234E-B913-3C80BF8A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65" y="2402233"/>
            <a:ext cx="5904269" cy="439861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Determining whether an outlier is present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Compute outer convex hull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Remove points  that forms outer convex hull from the dataset and recompute convex hull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Compute the surface area of both convex hulls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Get the difference in area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Presence of an outlier is confirmed If the difference in area as a percentage exceeds the predefined threshold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D86CA-1B15-7E4D-AB85-48B7CE994B34}"/>
                  </a:ext>
                </a:extLst>
              </p:cNvPr>
              <p:cNvSpPr/>
              <p:nvPr/>
            </p:nvSpPr>
            <p:spPr>
              <a:xfrm>
                <a:off x="425374" y="6200685"/>
                <a:ext cx="557984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D86CA-1B15-7E4D-AB85-48B7CE994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74" y="6200685"/>
                <a:ext cx="5579849" cy="40011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B394D7-B5EC-E148-AD7F-FBBF90CA3886}"/>
              </a:ext>
            </a:extLst>
          </p:cNvPr>
          <p:cNvSpPr txBox="1">
            <a:spLocks/>
          </p:cNvSpPr>
          <p:nvPr/>
        </p:nvSpPr>
        <p:spPr>
          <a:xfrm>
            <a:off x="6552783" y="2416521"/>
            <a:ext cx="5448718" cy="43986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Identifying the Correct Outlier Point (s)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Steps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 Precondition: An outlier is present in the dataset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Compute the difference in area using leave-one-out method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Sort the computed areas in descending order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Points that give the maximum difference in area when removing from the hull labelled as outliers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More than one points can be removed with a use of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69E2B1-2424-5041-9C0B-D085FC0FC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888706" y="362567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6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EFA-7395-4242-860B-D390BDA1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D1DA-AA8A-8140-B4E9-29DBA153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Generation</a:t>
            </a:r>
          </a:p>
          <a:p>
            <a:pPr lvl="1"/>
            <a:r>
              <a:rPr lang="en-US" dirty="0"/>
              <a:t>Three models are trained for a each district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r>
              <a:rPr lang="en-US" dirty="0"/>
              <a:t>Least Square Regression (LS)</a:t>
            </a:r>
          </a:p>
          <a:p>
            <a:pPr lvl="2"/>
            <a:r>
              <a:rPr lang="en-US" dirty="0"/>
              <a:t>K-Nearest Neighbor Regression</a:t>
            </a:r>
          </a:p>
          <a:p>
            <a:pPr lvl="1"/>
            <a:r>
              <a:rPr lang="en-US" dirty="0"/>
              <a:t>One ensemble model for each district is generated</a:t>
            </a:r>
          </a:p>
          <a:p>
            <a:pPr lvl="2"/>
            <a:r>
              <a:rPr lang="en-US" dirty="0"/>
              <a:t>Select the best performing models for each district and build micro ensemble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70187-E851-B640-8F5C-F407136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1A7-B2AC-8B49-9F27-B5FDB8A5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42217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SVR model is based on the regression analysis</a:t>
            </a:r>
          </a:p>
          <a:p>
            <a:r>
              <a:rPr lang="en-US" dirty="0">
                <a:solidFill>
                  <a:srgbClr val="EBEBEB"/>
                </a:solidFill>
              </a:rPr>
              <a:t>A regression analysis can estimate the relationship between two data sets (random variable) and fit a cure to the data sets (explanatory variable and dependent variable).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Pi – Population, Ri-Rainfall, </a:t>
            </a:r>
            <a:r>
              <a:rPr lang="en-US" sz="1400" dirty="0" err="1">
                <a:solidFill>
                  <a:srgbClr val="EBEBEB"/>
                </a:solidFill>
              </a:rPr>
              <a:t>Ti</a:t>
            </a:r>
            <a:r>
              <a:rPr lang="en-US" sz="1400" dirty="0">
                <a:solidFill>
                  <a:srgbClr val="EBEBEB"/>
                </a:solidFill>
              </a:rPr>
              <a:t>-Temperature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7D8E3-D342-6B4D-83F6-71C183D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83" y="1337327"/>
            <a:ext cx="5449889" cy="4060166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/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47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24EA-2084-2148-89BF-A1C7493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A3BA-1140-BE4C-A805-C19711D3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SVM regression is constructed by first mapping the input vector X into an m-dimensional feature space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Non-linear mapping function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linear regression model is then constructed in this feature space. 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4C3E-1E81-E047-BF2D-29E26B69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87" y="1624084"/>
            <a:ext cx="6528685" cy="3574452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/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  <a:blipFill>
                <a:blip r:embed="rId3"/>
                <a:stretch>
                  <a:fillRect t="-100000" b="-1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60780A-60A8-0F48-916F-7F980826876E}"/>
              </a:ext>
            </a:extLst>
          </p:cNvPr>
          <p:cNvSpPr txBox="1"/>
          <p:nvPr/>
        </p:nvSpPr>
        <p:spPr>
          <a:xfrm>
            <a:off x="6093992" y="5198536"/>
            <a:ext cx="503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space transformation (Non-linear to linear)</a:t>
            </a:r>
          </a:p>
        </p:txBody>
      </p:sp>
    </p:spTree>
    <p:extLst>
      <p:ext uri="{BB962C8B-B14F-4D97-AF65-F5344CB8AC3E}">
        <p14:creationId xmlns:p14="http://schemas.microsoft.com/office/powerpoint/2010/main" val="101633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667C-3821-9141-9306-82CE9326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Model generation – KNN Regression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35DAB-8D2F-B348-B246-6D5C54E7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06" y="280912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KNN regression is to calculate the average of the numerical target of the K nearest neighbors.  </a:t>
            </a:r>
          </a:p>
          <a:p>
            <a:r>
              <a:rPr lang="en-US" dirty="0">
                <a:solidFill>
                  <a:srgbClr val="EBEBEB"/>
                </a:solidFill>
              </a:rPr>
              <a:t>KNN regression uses the same distance functions as KNN classification.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C7FE8-1B40-304D-B21D-9F7B0BFFAD8C}"/>
              </a:ext>
            </a:extLst>
          </p:cNvPr>
          <p:cNvSpPr txBox="1"/>
          <p:nvPr/>
        </p:nvSpPr>
        <p:spPr>
          <a:xfrm>
            <a:off x="6094403" y="1165587"/>
            <a:ext cx="392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Metric is Euclidean Distance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EE941-5027-B848-B9C2-B6E1D309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2" t="17480" r="12009"/>
          <a:stretch/>
        </p:blipFill>
        <p:spPr>
          <a:xfrm>
            <a:off x="6392473" y="2977505"/>
            <a:ext cx="4735775" cy="3246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/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  <a:blipFill>
                <a:blip r:embed="rId3"/>
                <a:stretch>
                  <a:fillRect l="-1357" t="-28302" b="-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17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3C99A-A0A3-674A-BFA0-0FE96EE6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Model generation - 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8CBE-A032-EE47-9724-6D86AEA2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Each explanatory variable in the function is multiplied by an unknown parameter,</a:t>
            </a:r>
          </a:p>
          <a:p>
            <a:r>
              <a:rPr lang="en-US" dirty="0">
                <a:solidFill>
                  <a:srgbClr val="EBEBEB"/>
                </a:solidFill>
              </a:rPr>
              <a:t>There is at most one unknown parameter with no corresponding explanatory variable, and</a:t>
            </a:r>
          </a:p>
          <a:p>
            <a:r>
              <a:rPr lang="en-US" dirty="0">
                <a:solidFill>
                  <a:srgbClr val="EBEBEB"/>
                </a:solidFill>
              </a:rPr>
              <a:t>All of the individual terms are summed to produce the final function value.</a:t>
            </a:r>
          </a:p>
          <a:p>
            <a:r>
              <a:rPr lang="en-US" dirty="0">
                <a:solidFill>
                  <a:srgbClr val="EBEBEB"/>
                </a:solidFill>
              </a:rPr>
              <a:t>There is no ribbon as in SVR – Considers all the point in estimation process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86BA3-AC8C-204B-86D2-9BAFC631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23723"/>
            <a:ext cx="5449889" cy="3610551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38BED-6DF0-4C43-B8D6-62697AD972CF}"/>
              </a:ext>
            </a:extLst>
          </p:cNvPr>
          <p:cNvSpPr txBox="1"/>
          <p:nvPr/>
        </p:nvSpPr>
        <p:spPr>
          <a:xfrm>
            <a:off x="7001301" y="1378424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558FD-C7CC-B640-BB35-2B4C9D20ED9E}"/>
              </a:ext>
            </a:extLst>
          </p:cNvPr>
          <p:cNvSpPr txBox="1"/>
          <p:nvPr/>
        </p:nvSpPr>
        <p:spPr>
          <a:xfrm>
            <a:off x="11461994" y="5110241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/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06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A158-D726-274C-B097-7724243C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Performance of the regressor needs to be calculated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Regular regressor are evaluated with MSE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MSE is bias towards extreme outliers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Need a mechanism of eliminating outliers in 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Introduced a novel accuracy calculation method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With a confidence boundary alpha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7C8A-90FD-5243-AEF6-03C622223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580" y="1142999"/>
            <a:ext cx="5815539" cy="401585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/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F6C7B58-E803-AA4A-846C-03AB3DDC8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639207" y="2009470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5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03EA9-489A-A543-AA6D-8E8B893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Outline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632F-0732-E64E-BCD5-2C4E053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Contributions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Publications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84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D64F-CEDE-4E4E-A16C-9CEE4DF0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4A5-90A9-894F-9277-C3EF1764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 is a model validation technique for assessing how the results of an analysis will generalize to the underlying population of the extracted data set </a:t>
            </a:r>
          </a:p>
          <a:p>
            <a:r>
              <a:rPr lang="en-US" dirty="0"/>
              <a:t>10-fole cross validation with the proposed accuracy calculator was used</a:t>
            </a:r>
          </a:p>
          <a:p>
            <a:r>
              <a:rPr lang="en-US" dirty="0"/>
              <a:t>Dataset is divided into 10 partitions</a:t>
            </a:r>
          </a:p>
          <a:p>
            <a:pPr lvl="1"/>
            <a:r>
              <a:rPr lang="en-US" dirty="0"/>
              <a:t>Leave-one-out raining is performed</a:t>
            </a:r>
          </a:p>
          <a:p>
            <a:pPr lvl="1"/>
            <a:r>
              <a:rPr lang="en-US" dirty="0"/>
              <a:t>The left out partition is used to test the trained model</a:t>
            </a:r>
          </a:p>
          <a:p>
            <a:pPr lvl="1"/>
            <a:r>
              <a:rPr lang="en-US" dirty="0"/>
              <a:t>This process repeats 10 times</a:t>
            </a:r>
          </a:p>
          <a:p>
            <a:pPr lvl="1"/>
            <a:r>
              <a:rPr lang="en-US" dirty="0"/>
              <a:t>Dataset is divided randomly</a:t>
            </a:r>
          </a:p>
        </p:txBody>
      </p:sp>
    </p:spTree>
    <p:extLst>
      <p:ext uri="{BB962C8B-B14F-4D97-AF65-F5344CB8AC3E}">
        <p14:creationId xmlns:p14="http://schemas.microsoft.com/office/powerpoint/2010/main" val="2878652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BD-C6ED-5346-86BC-8FD56DA5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557D-E47E-E846-BB98-7630775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A successful mitigation plan includes an effective resource allocation scheme</a:t>
            </a:r>
          </a:p>
          <a:p>
            <a:pPr lvl="1"/>
            <a:r>
              <a:rPr lang="en-US" dirty="0"/>
              <a:t>An effective resource allocation should eliminate wastage, over allocation and under allocation of resources while satisfying the demand of each facility </a:t>
            </a:r>
          </a:p>
          <a:p>
            <a:pPr lvl="1"/>
            <a:r>
              <a:rPr lang="en-US" dirty="0"/>
              <a:t>I propose to use Genetic Algorithm for resource allocation with subtle changes to the base algorithm.</a:t>
            </a:r>
          </a:p>
          <a:p>
            <a:pPr lvl="1"/>
            <a:r>
              <a:rPr lang="en-US" dirty="0"/>
              <a:t>These changes ensure that GA produces best results in less time </a:t>
            </a:r>
          </a:p>
          <a:p>
            <a:pPr lvl="1"/>
            <a:r>
              <a:rPr lang="en-US" dirty="0"/>
              <a:t>GA allows us to model the problem domain requirements as needed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Methodology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Problem Definition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Let 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F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 is the set of facilities demanding for resources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m</a:t>
                </a:r>
                <a:r>
                  <a:rPr lang="en-US" sz="1600" dirty="0">
                    <a:solidFill>
                      <a:schemeClr val="bg1"/>
                    </a:solidFill>
                  </a:rPr>
                  <a:t> with a demand for each resource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W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final allocated scheme is represented as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,…..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problem can be represented with a bi-partite graph</a:t>
                </a:r>
              </a:p>
              <a:p>
                <a:pPr lvl="1">
                  <a:lnSpc>
                    <a:spcPct val="90000"/>
                  </a:lnSpc>
                </a:pPr>
                <a:endParaRPr lang="en-US" sz="1500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2"/>
                <a:stretch>
                  <a:fillRect l="-608" t="-1342" r="-30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Canvas 7">
            <a:extLst>
              <a:ext uri="{FF2B5EF4-FFF2-40B4-BE49-F238E27FC236}">
                <a16:creationId xmlns:a16="http://schemas.microsoft.com/office/drawing/2014/main" id="{3D623D34-C0E0-A642-81E8-48EE71FACF92}"/>
              </a:ext>
            </a:extLst>
          </p:cNvPr>
          <p:cNvGrpSpPr/>
          <p:nvPr/>
        </p:nvGrpSpPr>
        <p:grpSpPr>
          <a:xfrm>
            <a:off x="6484121" y="755466"/>
            <a:ext cx="4276590" cy="3365867"/>
            <a:chOff x="0" y="0"/>
            <a:chExt cx="3210560" cy="2311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E6FF4-DF41-834F-95E9-2DBBE95942E1}"/>
                </a:ext>
              </a:extLst>
            </p:cNvPr>
            <p:cNvSpPr/>
            <p:nvPr/>
          </p:nvSpPr>
          <p:spPr>
            <a:xfrm>
              <a:off x="0" y="0"/>
              <a:ext cx="3210560" cy="2311400"/>
            </a:xfrm>
            <a:prstGeom prst="rect">
              <a:avLst/>
            </a:prstGeom>
            <a:noFill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C3225-915C-C348-B3EE-2CF36172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" y="3257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8FA51C-5B4D-C243-8C53-BA96773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" y="5549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8D3F32-6BFD-1C45-ACE7-64D34A8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8020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104A40-F738-274B-82AF-A1636DE9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0312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3CDD63-538D-3849-9380-32CCD056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2211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D8EA27-E2D2-4C4E-97CD-452797DA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4503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6A5E20-B5B4-6341-A222-8F5349AB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" y="16973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7144DF-DCDD-F442-B0BD-5CC3E802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" y="19265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CFD102-9C37-3B4A-BE30-E4DB34CE4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75" y="3257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38E3B5-E9E7-9E42-8946-48563644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310" y="5549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37A049-6A27-8F45-A32E-50319EA6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8020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AB6A33-F439-4949-9D3F-70C4AE5A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0312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179731-E245-3C45-8DF7-131E3478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2211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05ED53-99FB-8442-83FC-DC8660FE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4503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195CE0-4E98-6C43-930B-9C7EB5464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725" y="16973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A546C0-45ED-1E41-AE11-34D500C9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360" y="19265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2C143041-AFB4-ED4D-BD10-145645F61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5" y="2400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F1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F5A5E0E5-787C-F148-B8B3-16E805E7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" y="184531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0D3B537-3D93-E141-9384-6F0A2FCD3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850" y="18402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4686AC1-4FDB-0E41-9DAC-A6919EBBC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700" y="25908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cxnSp>
          <p:nvCxnSpPr>
            <p:cNvPr id="37" name="AutoShape 28">
              <a:extLst>
                <a:ext uri="{FF2B5EF4-FFF2-40B4-BE49-F238E27FC236}">
                  <a16:creationId xmlns:a16="http://schemas.microsoft.com/office/drawing/2014/main" id="{829B78E1-9D8D-7645-8285-65AED0EBCE39}"/>
                </a:ext>
              </a:extLst>
            </p:cNvPr>
            <p:cNvCxnSpPr>
              <a:cxnSpLocks noChangeShapeType="1"/>
              <a:stCxn id="16" idx="6"/>
              <a:endCxn id="27" idx="2"/>
            </p:cNvCxnSpPr>
            <p:nvPr/>
          </p:nvCxnSpPr>
          <p:spPr bwMode="auto">
            <a:xfrm>
              <a:off x="614680" y="371475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9">
              <a:extLst>
                <a:ext uri="{FF2B5EF4-FFF2-40B4-BE49-F238E27FC236}">
                  <a16:creationId xmlns:a16="http://schemas.microsoft.com/office/drawing/2014/main" id="{6EBE2D2F-94D9-154A-8C3C-339168B8EE8B}"/>
                </a:ext>
              </a:extLst>
            </p:cNvPr>
            <p:cNvCxnSpPr>
              <a:cxnSpLocks noChangeShapeType="1"/>
              <a:stCxn id="16" idx="6"/>
              <a:endCxn id="31" idx="1"/>
            </p:cNvCxnSpPr>
            <p:nvPr/>
          </p:nvCxnSpPr>
          <p:spPr bwMode="auto">
            <a:xfrm>
              <a:off x="614680" y="371475"/>
              <a:ext cx="1770380" cy="1339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0">
              <a:extLst>
                <a:ext uri="{FF2B5EF4-FFF2-40B4-BE49-F238E27FC236}">
                  <a16:creationId xmlns:a16="http://schemas.microsoft.com/office/drawing/2014/main" id="{30DAE322-BA0B-084D-BA91-4CDC549DD1F8}"/>
                </a:ext>
              </a:extLst>
            </p:cNvPr>
            <p:cNvCxnSpPr>
              <a:cxnSpLocks noChangeShapeType="1"/>
              <a:stCxn id="20" idx="6"/>
              <a:endCxn id="25" idx="3"/>
            </p:cNvCxnSpPr>
            <p:nvPr/>
          </p:nvCxnSpPr>
          <p:spPr bwMode="auto">
            <a:xfrm flipV="1">
              <a:off x="624840" y="403225"/>
              <a:ext cx="1741170" cy="673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374C75C0-B9B5-F148-8252-18BAE78C4D0D}"/>
                </a:ext>
              </a:extLst>
            </p:cNvPr>
            <p:cNvCxnSpPr>
              <a:cxnSpLocks noChangeShapeType="1"/>
              <a:stCxn id="22" idx="6"/>
              <a:endCxn id="32" idx="1"/>
            </p:cNvCxnSpPr>
            <p:nvPr/>
          </p:nvCxnSpPr>
          <p:spPr bwMode="auto">
            <a:xfrm>
              <a:off x="624840" y="1496060"/>
              <a:ext cx="1760855" cy="443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>
              <a:extLst>
                <a:ext uri="{FF2B5EF4-FFF2-40B4-BE49-F238E27FC236}">
                  <a16:creationId xmlns:a16="http://schemas.microsoft.com/office/drawing/2014/main" id="{2100AE69-90D7-3046-BDDA-B8A702434ADE}"/>
                </a:ext>
              </a:extLst>
            </p:cNvPr>
            <p:cNvCxnSpPr>
              <a:cxnSpLocks noChangeShapeType="1"/>
              <a:stCxn id="23" idx="6"/>
              <a:endCxn id="32" idx="2"/>
            </p:cNvCxnSpPr>
            <p:nvPr/>
          </p:nvCxnSpPr>
          <p:spPr bwMode="auto">
            <a:xfrm>
              <a:off x="633730" y="1743075"/>
              <a:ext cx="1738630" cy="2292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33">
              <a:extLst>
                <a:ext uri="{FF2B5EF4-FFF2-40B4-BE49-F238E27FC236}">
                  <a16:creationId xmlns:a16="http://schemas.microsoft.com/office/drawing/2014/main" id="{9BC25385-35BD-564E-8AD0-CD8D53968F5F}"/>
                </a:ext>
              </a:extLst>
            </p:cNvPr>
            <p:cNvCxnSpPr>
              <a:cxnSpLocks noChangeShapeType="1"/>
              <a:stCxn id="24" idx="6"/>
              <a:endCxn id="30" idx="0"/>
            </p:cNvCxnSpPr>
            <p:nvPr/>
          </p:nvCxnSpPr>
          <p:spPr bwMode="auto">
            <a:xfrm flipV="1">
              <a:off x="634365" y="1450340"/>
              <a:ext cx="1774190" cy="5219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34">
              <a:extLst>
                <a:ext uri="{FF2B5EF4-FFF2-40B4-BE49-F238E27FC236}">
                  <a16:creationId xmlns:a16="http://schemas.microsoft.com/office/drawing/2014/main" id="{DCFB1C87-1F18-C24F-B326-FBE02068DC77}"/>
                </a:ext>
              </a:extLst>
            </p:cNvPr>
            <p:cNvCxnSpPr>
              <a:cxnSpLocks noChangeShapeType="1"/>
              <a:stCxn id="21" idx="6"/>
              <a:endCxn id="29" idx="2"/>
            </p:cNvCxnSpPr>
            <p:nvPr/>
          </p:nvCxnSpPr>
          <p:spPr bwMode="auto">
            <a:xfrm>
              <a:off x="624205" y="1266825"/>
              <a:ext cx="173799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5">
              <a:extLst>
                <a:ext uri="{FF2B5EF4-FFF2-40B4-BE49-F238E27FC236}">
                  <a16:creationId xmlns:a16="http://schemas.microsoft.com/office/drawing/2014/main" id="{E0F76E92-524B-1845-AB11-B435670745BB}"/>
                </a:ext>
              </a:extLst>
            </p:cNvPr>
            <p:cNvCxnSpPr>
              <a:cxnSpLocks noChangeShapeType="1"/>
              <a:stCxn id="21" idx="6"/>
              <a:endCxn id="26" idx="0"/>
            </p:cNvCxnSpPr>
            <p:nvPr/>
          </p:nvCxnSpPr>
          <p:spPr bwMode="auto">
            <a:xfrm flipV="1">
              <a:off x="624205" y="554990"/>
              <a:ext cx="1774825" cy="711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36">
              <a:extLst>
                <a:ext uri="{FF2B5EF4-FFF2-40B4-BE49-F238E27FC236}">
                  <a16:creationId xmlns:a16="http://schemas.microsoft.com/office/drawing/2014/main" id="{2FAEADCD-79B2-6741-BA9D-B1273D525CCF}"/>
                </a:ext>
              </a:extLst>
            </p:cNvPr>
            <p:cNvCxnSpPr>
              <a:cxnSpLocks noChangeShapeType="1"/>
              <a:stCxn id="19" idx="7"/>
              <a:endCxn id="28" idx="2"/>
            </p:cNvCxnSpPr>
            <p:nvPr/>
          </p:nvCxnSpPr>
          <p:spPr bwMode="auto">
            <a:xfrm>
              <a:off x="610870" y="815340"/>
              <a:ext cx="1751965" cy="261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7">
              <a:extLst>
                <a:ext uri="{FF2B5EF4-FFF2-40B4-BE49-F238E27FC236}">
                  <a16:creationId xmlns:a16="http://schemas.microsoft.com/office/drawing/2014/main" id="{0D8A745D-3C78-6A45-9134-037EEE3A8518}"/>
                </a:ext>
              </a:extLst>
            </p:cNvPr>
            <p:cNvCxnSpPr>
              <a:cxnSpLocks noChangeShapeType="1"/>
              <a:stCxn id="18" idx="6"/>
              <a:endCxn id="28" idx="2"/>
            </p:cNvCxnSpPr>
            <p:nvPr/>
          </p:nvCxnSpPr>
          <p:spPr bwMode="auto">
            <a:xfrm>
              <a:off x="615315" y="600710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7D14F051-7513-AA43-9E37-E888F4D69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30670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 Box 39">
              <a:extLst>
                <a:ext uri="{FF2B5EF4-FFF2-40B4-BE49-F238E27FC236}">
                  <a16:creationId xmlns:a16="http://schemas.microsoft.com/office/drawing/2014/main" id="{2AC093C2-8626-B844-BDB0-826BB70A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120205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39654EF-EAA2-6540-9A9C-CAB20771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56" y="4443126"/>
            <a:ext cx="2692400" cy="1714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E918265-91A9-AB48-8368-78A93F02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65" y="4371304"/>
            <a:ext cx="2692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A8B5C-9FA4-F946-8F81-F661546A9F25}"/>
              </a:ext>
            </a:extLst>
          </p:cNvPr>
          <p:cNvSpPr txBox="1"/>
          <p:nvPr/>
        </p:nvSpPr>
        <p:spPr>
          <a:xfrm>
            <a:off x="5766691" y="569032"/>
            <a:ext cx="486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Bi-partite representation of the problem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7C4361D-1BFB-A443-829B-B2269AF2C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171718" y="362567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5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CF9C7-E909-3D48-AD86-0753F64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1961-4C57-0C44-A7FC-FB2B62CB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Search based optimization algorithm inspired by natural selection and evolution</a:t>
            </a:r>
          </a:p>
          <a:p>
            <a:r>
              <a:rPr lang="en-US" dirty="0">
                <a:solidFill>
                  <a:srgbClr val="EBEBEB"/>
                </a:solidFill>
              </a:rPr>
              <a:t>Fully random population generation</a:t>
            </a:r>
          </a:p>
          <a:p>
            <a:r>
              <a:rPr lang="en-US" dirty="0">
                <a:solidFill>
                  <a:srgbClr val="EBEBEB"/>
                </a:solidFill>
              </a:rPr>
              <a:t>Select candidates for next generation based on a fitness value</a:t>
            </a:r>
          </a:p>
          <a:p>
            <a:r>
              <a:rPr lang="en-US" dirty="0">
                <a:solidFill>
                  <a:srgbClr val="EBEBEB"/>
                </a:solidFill>
              </a:rPr>
              <a:t>Terminate when the maximum iteration reached or the best fit solution found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1658-B081-364C-A477-650D546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571500"/>
            <a:ext cx="4791839" cy="593416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D1AC-1147-6A47-8EB5-6E78F30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Genetic Algorithm – Changes Introduced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37" name="Content Placeholder 33">
            <a:extLst>
              <a:ext uri="{FF2B5EF4-FFF2-40B4-BE49-F238E27FC236}">
                <a16:creationId xmlns:a16="http://schemas.microsoft.com/office/drawing/2014/main" id="{0D61F113-1BB3-5C41-9B60-3C2FDF1B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582586"/>
              </p:ext>
            </p:extLst>
          </p:nvPr>
        </p:nvGraphicFramePr>
        <p:xfrm>
          <a:off x="174007" y="2384372"/>
          <a:ext cx="6158553" cy="4204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8553">
                  <a:extLst>
                    <a:ext uri="{9D8B030D-6E8A-4147-A177-3AD203B41FA5}">
                      <a16:colId xmlns:a16="http://schemas.microsoft.com/office/drawing/2014/main" val="1266202806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Algorithm 2: </a:t>
                      </a:r>
                      <a:r>
                        <a:rPr lang="en-US" sz="1400" b="0" dirty="0">
                          <a:effectLst/>
                        </a:rPr>
                        <a:t>Proposed GA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/>
                </a:tc>
                <a:extLst>
                  <a:ext uri="{0D108BD9-81ED-4DB2-BD59-A6C34878D82A}">
                    <a16:rowId xmlns:a16="http://schemas.microsoft.com/office/drawing/2014/main" val="575932644"/>
                  </a:ext>
                </a:extLst>
              </a:tr>
              <a:tr h="3858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  k ← 0;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   PK  ←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InitPopulation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resourcesMap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{Generating Initial Population with n individuals and  constraints}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   Compute fitness(I,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{Evaluate everyone in the population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   While 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termination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         sort(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{sorting the population in descending order}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6:         Select (1 −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insert into Pk+1;  { Select Subset of PK:}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crossover with constraints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insert the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offspring into Pk+1; { Crossover:}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MutationEntropy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Pk+1;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constrained and sliding mutation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based on risk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{Mutate}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applyRiskBasedPenalty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individual; {applying over and under allocation penalty}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     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{ Evaluate Pk+1:}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        k ← k + 1;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   end while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   return the fittest individual from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06622"/>
                  </a:ext>
                </a:extLst>
              </a:tr>
            </a:tbl>
          </a:graphicData>
        </a:graphic>
      </p:graphicFrame>
      <p:graphicFrame>
        <p:nvGraphicFramePr>
          <p:cNvPr id="41" name="Content Placeholder 9">
            <a:extLst>
              <a:ext uri="{FF2B5EF4-FFF2-40B4-BE49-F238E27FC236}">
                <a16:creationId xmlns:a16="http://schemas.microsoft.com/office/drawing/2014/main" id="{562A3708-45C7-D440-9D94-D52E61436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624366"/>
              </p:ext>
            </p:extLst>
          </p:nvPr>
        </p:nvGraphicFramePr>
        <p:xfrm>
          <a:off x="6724305" y="2358347"/>
          <a:ext cx="5308760" cy="4257423"/>
        </p:xfrm>
        <a:graphic>
          <a:graphicData uri="http://schemas.openxmlformats.org/drawingml/2006/table">
            <a:tbl>
              <a:tblPr firstRow="1" firstCol="1" bandRow="1"/>
              <a:tblGrid>
                <a:gridCol w="5308760">
                  <a:extLst>
                    <a:ext uri="{9D8B030D-6E8A-4147-A177-3AD203B41FA5}">
                      <a16:colId xmlns:a16="http://schemas.microsoft.com/office/drawing/2014/main" val="3307654553"/>
                    </a:ext>
                  </a:extLst>
                </a:gridCol>
              </a:tblGrid>
              <a:tr h="34770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r>
                        <a:rPr lang="en-US" sz="15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Standard GA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23827"/>
                  </a:ext>
                </a:extLst>
              </a:tr>
              <a:tr h="39097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0;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   PK 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InitPopulation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{Generating Initial Population with n individuals}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 {Evaluate everyone in the population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  While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 termination </a:t>
                      </a: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         sort(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{sorting the population in descending order}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        Select (1 −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insert into Pk+1;  { Select Subset of PK:}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pair them up; produce offspring; insert the offspring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into Pk+1; { Crossover:}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MutationEntropy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Pk+1; invert a randomly-selected bit in each;  {Mutate}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      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{ Evaluate Pk+1:}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     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 + 1;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   end while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   return the fittest individual from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234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67DC6FA-E0A7-6D4A-9DD8-E3C0E3749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048485" y="292759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5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5E42-0F0B-2C45-9159-814D2FD1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FFFF00"/>
                </a:solidFill>
              </a:rPr>
              <a:t>Representation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1DF-11CC-414B-BE36-2E48CE8B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Standard GA uses bits as genes and sequence of genes as a chromosome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Proposed GA uses weights as genes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Facility boundaries must be preserved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28C2-4E05-A541-ABF7-AF5B3A20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265"/>
          <a:stretch/>
        </p:blipFill>
        <p:spPr>
          <a:xfrm>
            <a:off x="4611059" y="2139287"/>
            <a:ext cx="7678755" cy="192774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885A0-CFBE-934A-9FDE-B0AE65A1E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3224996" y="1546136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9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C0-E1AA-2243-918F-8201A69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Population 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B5DC-A601-C443-BBBD-C25CEFAB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is set forth and eliminates chromosomes that violate the constraint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/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𝐴𝑙𝑙𝑜𝑐𝑎𝑡𝑒𝑑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𝑅𝑒𝑠𝑜𝑢𝑟𝑐𝑒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:1≤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  <a:blipFill>
                <a:blip r:embed="rId2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/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24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 -&gt;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𝐴𝑙𝑙𝑜𝑐𝑎𝑡𝑒𝑑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𝐴𝑚𝑜𝑢𝑛𝑡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𝑅𝑒𝑠𝑜𝑢𝑟𝑐𝑒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Available amount of resources (</a:t>
                </a:r>
                <a:r>
                  <a:rPr lang="en-US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  <a:blipFill>
                <a:blip r:embed="rId3"/>
                <a:stretch>
                  <a:fillRect l="-41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357B02-A21B-1A42-AA18-9EBD56C7C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068583" y="193385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0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4DFB9-1DF0-EF4A-AC31-F3B48B9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00"/>
                </a:solidFill>
              </a:rPr>
              <a:t>Proposed Crossover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60E4-CFA5-D947-8E62-72AD6EF7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Must preserve facility boundaries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08DA-8B14-564C-8809-72C4DA32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63"/>
          <a:stretch/>
        </p:blipFill>
        <p:spPr>
          <a:xfrm>
            <a:off x="5648580" y="1142999"/>
            <a:ext cx="6543420" cy="413868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5C92CA-27E5-C041-BBD2-78937B5E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824683" y="454951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FEDE-8F20-9248-9531-C1051FC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00"/>
                </a:solidFill>
              </a:rPr>
              <a:t>Proposed Mutation Operation</a:t>
            </a:r>
            <a:br>
              <a:rPr lang="en-US" sz="3300" b="1" dirty="0">
                <a:solidFill>
                  <a:srgbClr val="EBEBEB"/>
                </a:solidFill>
              </a:rPr>
            </a:br>
            <a:endParaRPr lang="en-US" sz="33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98D7-B3CB-0947-9480-067D568D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Mutation must not violate resource availability constraint</a:t>
            </a:r>
          </a:p>
          <a:p>
            <a:r>
              <a:rPr lang="en-US" dirty="0">
                <a:solidFill>
                  <a:srgbClr val="EBEBEB"/>
                </a:solidFill>
              </a:rPr>
              <a:t>Randomly pick two facilities and do mutual mutation</a:t>
            </a:r>
          </a:p>
          <a:p>
            <a:r>
              <a:rPr lang="en-US" dirty="0">
                <a:solidFill>
                  <a:srgbClr val="EBEBEB"/>
                </a:solidFill>
              </a:rPr>
              <a:t>Over allocation is regularized by the </a:t>
            </a:r>
            <a:r>
              <a:rPr lang="en-US" dirty="0" err="1">
                <a:solidFill>
                  <a:srgbClr val="EBEBEB"/>
                </a:solidFill>
              </a:rPr>
              <a:t>OverAllocationPenaly</a:t>
            </a:r>
            <a:r>
              <a:rPr lang="en-US" dirty="0">
                <a:solidFill>
                  <a:srgbClr val="EBEBEB"/>
                </a:solidFill>
              </a:rPr>
              <a:t> parameter introduced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BA93-0126-B348-91EE-0F6EB0D1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377"/>
          <a:stretch/>
        </p:blipFill>
        <p:spPr>
          <a:xfrm>
            <a:off x="5553492" y="1440426"/>
            <a:ext cx="6663167" cy="2926858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049FE-E27B-CE41-BA16-0E42971D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973137" y="1134451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6F1C-1565-924B-AFA3-4AB33A8A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Fitness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D8C4-3F26-2F49-B75E-1318151A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fitness function is modeled as a function of risk associated with the given facility based on population count of the facility, amount of area to be served by the facility.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Fitness = 1/ Final risk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/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𝑎𝑙𝑙𝑜𝑐𝑎𝑡𝑒𝑑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𝐷𝑒𝑚𝑎𝑛𝑑𝑒𝑑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  <a:blipFill>
                <a:blip r:embed="rId2"/>
                <a:stretch>
                  <a:fillRect t="-22124" b="-89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880B2C-0FCE-0148-B346-8FDA3FA9F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595572" y="407698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8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A671-CB0C-A346-B879-E78BF304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74086-2ED7-A740-AED1-E77DAEA1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6200"/>
            <a:ext cx="10136188" cy="5219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Novel and effective data pre-processing methods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Novel outlier detection and removal processes</a:t>
            </a:r>
          </a:p>
          <a:p>
            <a:r>
              <a:rPr lang="en-US" dirty="0"/>
              <a:t>Micro-ensemble for each geographically distinct area</a:t>
            </a:r>
          </a:p>
          <a:p>
            <a:pPr lvl="1"/>
            <a:r>
              <a:rPr lang="en-US" dirty="0"/>
              <a:t>Multiple regressors and best performing ones get into the micro-ensemble</a:t>
            </a:r>
          </a:p>
          <a:p>
            <a:pPr lvl="1"/>
            <a:r>
              <a:rPr lang="en-US" dirty="0"/>
              <a:t>Novel accuracy calculation techniques for regression-based models</a:t>
            </a:r>
          </a:p>
          <a:p>
            <a:r>
              <a:rPr lang="en-US" dirty="0"/>
              <a:t>Risk-based resource allocation</a:t>
            </a:r>
          </a:p>
          <a:p>
            <a:pPr lvl="1"/>
            <a:r>
              <a:rPr lang="en-US" dirty="0"/>
              <a:t>High risk facilities get fair attention</a:t>
            </a:r>
          </a:p>
          <a:p>
            <a:r>
              <a:rPr lang="en-US" dirty="0"/>
              <a:t>An effective and efficient modifications to the standard Genetic Algorithm to be used in dengue mitigation</a:t>
            </a:r>
          </a:p>
          <a:p>
            <a:pPr lvl="1"/>
            <a:r>
              <a:rPr lang="en-US" dirty="0"/>
              <a:t>Constrained population generation – eliminate infeasible solutions</a:t>
            </a:r>
          </a:p>
          <a:p>
            <a:pPr lvl="1"/>
            <a:r>
              <a:rPr lang="en-US" dirty="0"/>
              <a:t>Constrained cross overs – preserve facility properties and does not violate basic rules of facilities</a:t>
            </a:r>
          </a:p>
          <a:p>
            <a:pPr lvl="1"/>
            <a:r>
              <a:rPr lang="en-US" dirty="0"/>
              <a:t>Sliding mutation operation – ensures fast convergence</a:t>
            </a:r>
          </a:p>
        </p:txBody>
      </p:sp>
    </p:spTree>
    <p:extLst>
      <p:ext uri="{BB962C8B-B14F-4D97-AF65-F5344CB8AC3E}">
        <p14:creationId xmlns:p14="http://schemas.microsoft.com/office/powerpoint/2010/main" val="366864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76B-292C-C740-AD6E-0FADAEB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Proposed Concept of Locked Genes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A6B-D5EC-9648-81A1-B1047908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92" y="1768965"/>
            <a:ext cx="6495847" cy="2589913"/>
          </a:xfrm>
        </p:spPr>
        <p:txBody>
          <a:bodyPr>
            <a:normAutofit/>
          </a:bodyPr>
          <a:lstStyle/>
          <a:p>
            <a:pPr>
              <a:buClr>
                <a:srgbClr val="325659"/>
              </a:buClr>
            </a:pPr>
            <a:r>
              <a:rPr lang="en-US" sz="1800" dirty="0"/>
              <a:t>Abundant resources should not overload the GA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Only limited resources should be considered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Introduce a concept of lock chromosome where abundant resources are locked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E875-BEC4-1A4D-9502-584DE2F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530"/>
          <a:stretch/>
        </p:blipFill>
        <p:spPr>
          <a:xfrm>
            <a:off x="4476520" y="4148919"/>
            <a:ext cx="7811386" cy="835924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597EC-3444-634D-BB1A-5546A9B0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3212214" y="3047481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7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D6F-A79D-8D41-8136-B188776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EFBF-263A-7E44-8B6C-980336D7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65273" cy="4195481"/>
          </a:xfrm>
        </p:spPr>
        <p:txBody>
          <a:bodyPr>
            <a:normAutofit/>
          </a:bodyPr>
          <a:lstStyle/>
          <a:p>
            <a:r>
              <a:rPr lang="en-US" dirty="0"/>
              <a:t>The amount of mutation should be proportional to the risk associated with the current allocation</a:t>
            </a:r>
          </a:p>
          <a:p>
            <a:r>
              <a:rPr lang="en-US" dirty="0"/>
              <a:t>Random mutation fluctuate fitness up and down</a:t>
            </a:r>
          </a:p>
          <a:p>
            <a:r>
              <a:rPr lang="en-US" dirty="0"/>
              <a:t>Sliding mutation adjust the amount of mutation based on the current risk of the chromosome</a:t>
            </a:r>
          </a:p>
          <a:p>
            <a:r>
              <a:rPr lang="en-US" dirty="0"/>
              <a:t>This concept closely resemble gradient decent algorithm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F6F8A-E986-DD4C-8C0D-2696A8C0A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597222" y="250534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97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609-977B-534A-8C30-6A452F14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DA4A-43A9-9B4C-88BE-699D3759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609"/>
            <a:ext cx="8946541" cy="4195481"/>
          </a:xfrm>
        </p:spPr>
        <p:txBody>
          <a:bodyPr/>
          <a:lstStyle/>
          <a:p>
            <a:r>
              <a:rPr lang="en-US" dirty="0"/>
              <a:t>Amount of mutation is determined by the following steps</a:t>
            </a:r>
          </a:p>
          <a:p>
            <a:pPr lvl="1"/>
            <a:r>
              <a:rPr lang="en-US" dirty="0"/>
              <a:t>Compute the distance between allocated chromosome and the target chromosome</a:t>
            </a:r>
          </a:p>
          <a:p>
            <a:pPr lvl="1"/>
            <a:r>
              <a:rPr lang="en-US" dirty="0"/>
              <a:t>Compute the percentage of the distance calculated</a:t>
            </a:r>
          </a:p>
          <a:p>
            <a:pPr lvl="1"/>
            <a:r>
              <a:rPr lang="en-US" dirty="0"/>
              <a:t>Get the remaining percentage to reach the target</a:t>
            </a:r>
          </a:p>
          <a:p>
            <a:pPr lvl="1"/>
            <a:r>
              <a:rPr lang="en-US" dirty="0"/>
              <a:t>Compute the amount of mutation as a percentage of the already allocated amount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/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𝐴𝑙𝑙𝑜𝑐𝑎𝑡𝑒𝑑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blipFill>
                <a:blip r:embed="rId2"/>
                <a:stretch>
                  <a:fillRect l="-2222" t="-156522" r="-889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/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𝑅𝑒𝑚𝑎𝑖𝑛𝑖𝑛𝑔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𝑃𝑒𝑟𝑐𝑒𝑛𝑡𝑎𝑔𝑒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blipFill>
                <a:blip r:embed="rId3"/>
                <a:stretch>
                  <a:fillRect l="-1543" t="-66038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/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𝐴𝑙𝑙𝑜𝑐𝑎𝑡𝑒𝑑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𝑅𝑒𝑚𝑎𝑖𝑛𝑖𝑔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blipFill>
                <a:blip r:embed="rId4"/>
                <a:stretch>
                  <a:fillRect l="-279" r="-1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FBC191-600F-C94D-8756-A1E7F0C70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720633" y="355844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94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45A7-6E17-AA4C-BFD6-4C3C15C5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2548-D387-014D-AB20-231CFDE9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08418"/>
            <a:ext cx="8946541" cy="4195481"/>
          </a:xfrm>
        </p:spPr>
        <p:txBody>
          <a:bodyPr/>
          <a:lstStyle/>
          <a:p>
            <a:r>
              <a:rPr lang="en-US" dirty="0"/>
              <a:t>Pre-analysis results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GWR analysis</a:t>
            </a:r>
          </a:p>
          <a:p>
            <a:r>
              <a:rPr lang="en-US" dirty="0"/>
              <a:t>Pre-processing results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Outlier removal</a:t>
            </a:r>
          </a:p>
          <a:p>
            <a:r>
              <a:rPr lang="en-US" dirty="0"/>
              <a:t>Prediction results</a:t>
            </a:r>
          </a:p>
          <a:p>
            <a:pPr lvl="1"/>
            <a:r>
              <a:rPr lang="en-US" dirty="0"/>
              <a:t>Global model</a:t>
            </a:r>
          </a:p>
          <a:p>
            <a:pPr lvl="1"/>
            <a:r>
              <a:rPr lang="en-US" dirty="0"/>
              <a:t>Local models (ensemble)</a:t>
            </a:r>
          </a:p>
          <a:p>
            <a:r>
              <a:rPr lang="en-US" dirty="0"/>
              <a:t>Resource allocation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52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77AF4-6F5F-E74C-9448-FB3EEA1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D2C6-F3FF-8147-B698-8EF0950E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Correlation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Correlation between rainfall and dengue incidence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 of Thailand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Observe that most of the correlation values fall under 0.5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B24F-A5C1-5F4E-BBE6-56039D39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311132"/>
            <a:ext cx="6350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CDB19-26E5-C14F-B05D-0C38DE6B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81309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 – Sri Lanka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250B-AE16-B24A-B433-22C571BD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Each district has different coefficient for 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The rate of change in dengue incidence is different from district to district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A separate model for each district is necessary to closely model the behaviour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9FBA7-3A1A-DD46-A5B5-29A676D97B9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3492" y="1453793"/>
            <a:ext cx="5990389" cy="4305561"/>
          </a:xfrm>
          <a:prstGeom prst="rect">
            <a:avLst/>
          </a:prstGeom>
          <a:noFill/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D4296-4527-034A-BE3A-9A35F8AD1DE1}"/>
              </a:ext>
            </a:extLst>
          </p:cNvPr>
          <p:cNvSpPr/>
          <p:nvPr/>
        </p:nvSpPr>
        <p:spPr>
          <a:xfrm>
            <a:off x="5702213" y="5900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spatial distribution of regression coefficients for (a) population density (b) rainfall.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96B0A-A045-4546-B4BD-B09EAEB7169B}"/>
              </a:ext>
            </a:extLst>
          </p:cNvPr>
          <p:cNvSpPr txBox="1"/>
          <p:nvPr/>
        </p:nvSpPr>
        <p:spPr>
          <a:xfrm>
            <a:off x="7706474" y="530059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4D716-1319-1142-B2CC-7B9AFE53203E}"/>
              </a:ext>
            </a:extLst>
          </p:cNvPr>
          <p:cNvSpPr txBox="1"/>
          <p:nvPr/>
        </p:nvSpPr>
        <p:spPr>
          <a:xfrm>
            <a:off x="10785348" y="527600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741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67F3-2CEA-3E41-B887-BAD362EF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1125-FA41-A241-ADA1-60BE878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Rainfall patter is same for all six years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Dengue incidence is different for each year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Other factors causes the fluctuation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Need to eliminate year specific events such as flooding, droughts, etc.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 is proposed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Better results from regressions with normalized data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85162-7949-404E-95E7-CC3DC840490A}"/>
              </a:ext>
            </a:extLst>
          </p:cNvPr>
          <p:cNvSpPr/>
          <p:nvPr/>
        </p:nvSpPr>
        <p:spPr>
          <a:xfrm>
            <a:off x="5754232" y="60605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comparison with and without 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E264E-F3EF-4244-BF7D-69F21C6A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71" y="1264892"/>
            <a:ext cx="6477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3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E8236-5210-1B42-A5E2-FAAC0739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CA18-94AF-E74E-BAEB-B55A5AF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 removal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Presence of outliers causes SVR to underperform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Outliers causes to have very low correlation coefficients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Removal of outliers causes correlation to back up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Higher correlation between factors causes SVR to perform better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gradually increase the correlation at each step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B2B45-DC46-9343-940E-EB7A19641ECA}"/>
              </a:ext>
            </a:extLst>
          </p:cNvPr>
          <p:cNvSpPr/>
          <p:nvPr/>
        </p:nvSpPr>
        <p:spPr>
          <a:xfrm>
            <a:off x="6093992" y="56183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for all Provinces at each Outlier Removal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1A3D-C6B6-A04D-8C8D-4BA7BD5E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10" y="982887"/>
            <a:ext cx="66294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15B0-9547-2647-9822-245B60EA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C1D4-A3BD-6F45-9E98-3A1BEBA5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Global model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SVR was trained on the entire dataset comprising of data point from all 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applied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BC5-41D4-8343-8B87-FC3BC92B9F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44928-8143-E64E-831A-FBBB0836FEA4}"/>
              </a:ext>
            </a:extLst>
          </p:cNvPr>
          <p:cNvSpPr/>
          <p:nvPr/>
        </p:nvSpPr>
        <p:spPr>
          <a:xfrm>
            <a:off x="5999908" y="61539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Plot of Rainfall vs Dengue Incidence for the Global Dataset (v1-rainfall, v2-dengue incidence)</a:t>
            </a:r>
          </a:p>
        </p:txBody>
      </p:sp>
    </p:spTree>
    <p:extLst>
      <p:ext uri="{BB962C8B-B14F-4D97-AF65-F5344CB8AC3E}">
        <p14:creationId xmlns:p14="http://schemas.microsoft.com/office/powerpoint/2010/main" val="33945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F807D-331B-3546-A750-5F33FD31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51745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14C6-71E7-2145-97C6-EC36B32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Multiple level of outlier removals did not contribute for significant increase in correlation</a:t>
            </a:r>
          </a:p>
          <a:p>
            <a:r>
              <a:rPr lang="en-US" sz="1400">
                <a:solidFill>
                  <a:srgbClr val="FFFFFF"/>
                </a:solidFill>
              </a:rPr>
              <a:t>The amount of increase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15213-378F-E84E-9CA5-A8DF2BDA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514"/>
              </p:ext>
            </p:extLst>
          </p:nvPr>
        </p:nvGraphicFramePr>
        <p:xfrm>
          <a:off x="5027612" y="2582287"/>
          <a:ext cx="6495848" cy="3176484"/>
        </p:xfrm>
        <a:graphic>
          <a:graphicData uri="http://schemas.openxmlformats.org/drawingml/2006/table">
            <a:tbl>
              <a:tblPr firstRow="1" firstCol="1" bandRow="1"/>
              <a:tblGrid>
                <a:gridCol w="3310672">
                  <a:extLst>
                    <a:ext uri="{9D8B030D-6E8A-4147-A177-3AD203B41FA5}">
                      <a16:colId xmlns:a16="http://schemas.microsoft.com/office/drawing/2014/main" val="2949928685"/>
                    </a:ext>
                  </a:extLst>
                </a:gridCol>
                <a:gridCol w="3185176">
                  <a:extLst>
                    <a:ext uri="{9D8B030D-6E8A-4147-A177-3AD203B41FA5}">
                      <a16:colId xmlns:a16="http://schemas.microsoft.com/office/drawing/2014/main" val="2444583191"/>
                    </a:ext>
                  </a:extLst>
                </a:gridCol>
              </a:tblGrid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outlier removal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Coefficient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4193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0.523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0484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07195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0.525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11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7BA113-3AF1-2A4B-A5BE-C5FD8DF8C9ED}"/>
              </a:ext>
            </a:extLst>
          </p:cNvPr>
          <p:cNvSpPr/>
          <p:nvPr/>
        </p:nvSpPr>
        <p:spPr>
          <a:xfrm>
            <a:off x="5027612" y="1539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Correlation Coefficient for Three Levels of Outlier Removals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76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553C2-B3DC-754A-889E-F4588B27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96F3-B453-2441-8B7A-D801B43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World Health Organization (WHO) reported that dengue incidence has grown exponentially around the world in last couple of decades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Researchers estimated that 390 million dengue cases per year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Another study conducted estimates that 3900 million people living in 128 countries are at risk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It is prominent in USA neighboring countries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30DA-F8B6-9F41-8F64-7B7F8654D0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492" y="1736808"/>
            <a:ext cx="6449618" cy="376247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67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2BB-F730-C849-818B-9D13DE0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8510-5D5E-7E4B-9207-2231F754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10-fold cross validation was performed on the global data set</a:t>
            </a:r>
          </a:p>
          <a:p>
            <a:r>
              <a:rPr lang="en-US">
                <a:solidFill>
                  <a:srgbClr val="EBEBEB"/>
                </a:solidFill>
              </a:rPr>
              <a:t>Results are given in the table on the right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AB6EA0-C2B5-B34A-A369-A19A5DFC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2320"/>
              </p:ext>
            </p:extLst>
          </p:nvPr>
        </p:nvGraphicFramePr>
        <p:xfrm>
          <a:off x="6093992" y="1944947"/>
          <a:ext cx="5449889" cy="4731696"/>
        </p:xfrm>
        <a:graphic>
          <a:graphicData uri="http://schemas.openxmlformats.org/drawingml/2006/table">
            <a:tbl>
              <a:tblPr firstRow="1" firstCol="1" bandRow="1"/>
              <a:tblGrid>
                <a:gridCol w="1739704">
                  <a:extLst>
                    <a:ext uri="{9D8B030D-6E8A-4147-A177-3AD203B41FA5}">
                      <a16:colId xmlns:a16="http://schemas.microsoft.com/office/drawing/2014/main" val="4229018680"/>
                    </a:ext>
                  </a:extLst>
                </a:gridCol>
                <a:gridCol w="1739704">
                  <a:extLst>
                    <a:ext uri="{9D8B030D-6E8A-4147-A177-3AD203B41FA5}">
                      <a16:colId xmlns:a16="http://schemas.microsoft.com/office/drawing/2014/main" val="2253064715"/>
                    </a:ext>
                  </a:extLst>
                </a:gridCol>
                <a:gridCol w="1970481">
                  <a:extLst>
                    <a:ext uri="{9D8B030D-6E8A-4147-A177-3AD203B41FA5}">
                      <a16:colId xmlns:a16="http://schemas.microsoft.com/office/drawing/2014/main" val="541531930"/>
                    </a:ext>
                  </a:extLst>
                </a:gridCol>
              </a:tblGrid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8852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0.19322216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2154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0.20835374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01140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59.23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0.20811646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67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55.94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0.21453015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67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63.07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0.19367864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5916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0.20107433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9394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58.68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0.20458908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5767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60.51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0.2005876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234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0.20600364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0328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0.20545753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608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59.61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0.20356133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737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6D6C2-91DC-9845-8CF3-FB8AE74983E0}"/>
              </a:ext>
            </a:extLst>
          </p:cNvPr>
          <p:cNvSpPr/>
          <p:nvPr/>
        </p:nvSpPr>
        <p:spPr>
          <a:xfrm>
            <a:off x="5999908" y="1208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Results of 10-fold Cross Validation of SVR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1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1C07D-316F-CD41-B7D6-23500D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493283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A39-A85B-0844-B152-7599EB09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without outlier removal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Predictions results for all 76 provinces using local models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SVR, LS, KNN and micro-ensemble</a:t>
            </a: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29E0F-680A-BD41-A17C-B63BBFDA5F9A}"/>
              </a:ext>
            </a:extLst>
          </p:cNvPr>
          <p:cNvSpPr/>
          <p:nvPr/>
        </p:nvSpPr>
        <p:spPr>
          <a:xfrm>
            <a:off x="5811007" y="6005878"/>
            <a:ext cx="473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without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C8BB-74E1-524D-9C5E-F5C6D312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754" y="1143000"/>
            <a:ext cx="7289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3AF5B-7D09-3D44-B6AB-3F2B3A46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1CEB-9C75-C24B-AED5-FDB41D18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1 outlier removal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09769-3DEE-2640-B839-E7AB8995452D}"/>
              </a:ext>
            </a:extLst>
          </p:cNvPr>
          <p:cNvSpPr/>
          <p:nvPr/>
        </p:nvSpPr>
        <p:spPr>
          <a:xfrm>
            <a:off x="6005171" y="60695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level1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07D5-4A6A-004E-98E4-D68397F8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5" y="1143000"/>
            <a:ext cx="7378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2E54-0600-4649-9DB4-122FA598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0357-4FCE-C84C-BB89-ABFBB4C0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2 outlier removal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C0029-2A76-3B49-B354-9EF4B504B13E}"/>
              </a:ext>
            </a:extLst>
          </p:cNvPr>
          <p:cNvSpPr/>
          <p:nvPr/>
        </p:nvSpPr>
        <p:spPr>
          <a:xfrm>
            <a:off x="5745864" y="59171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level2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9AAF-A32C-8744-B83B-A13DCEC2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67" y="1143000"/>
            <a:ext cx="7391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7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For trials with synthetic data were performed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Data set arrangement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C2D7E-FB9F-2F49-8759-3AB3946E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97977"/>
              </p:ext>
            </p:extLst>
          </p:nvPr>
        </p:nvGraphicFramePr>
        <p:xfrm>
          <a:off x="4603118" y="2892551"/>
          <a:ext cx="7502449" cy="2675737"/>
        </p:xfrm>
        <a:graphic>
          <a:graphicData uri="http://schemas.openxmlformats.org/drawingml/2006/table">
            <a:tbl>
              <a:tblPr firstRow="1" firstCol="1" bandRow="1"/>
              <a:tblGrid>
                <a:gridCol w="1595619">
                  <a:extLst>
                    <a:ext uri="{9D8B030D-6E8A-4147-A177-3AD203B41FA5}">
                      <a16:colId xmlns:a16="http://schemas.microsoft.com/office/drawing/2014/main" val="198623755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2514163829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1465834031"/>
                    </a:ext>
                  </a:extLst>
                </a:gridCol>
                <a:gridCol w="1941290">
                  <a:extLst>
                    <a:ext uri="{9D8B030D-6E8A-4147-A177-3AD203B41FA5}">
                      <a16:colId xmlns:a16="http://schemas.microsoft.com/office/drawing/2014/main" val="2426499622"/>
                    </a:ext>
                  </a:extLst>
                </a:gridCol>
              </a:tblGrid>
              <a:tr h="82997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Trial 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facilities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Resources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Properties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53255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9619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67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13738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114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583CC6-8A26-BA4A-BF4A-38C64FC85023}"/>
              </a:ext>
            </a:extLst>
          </p:cNvPr>
          <p:cNvSpPr/>
          <p:nvPr/>
        </p:nvSpPr>
        <p:spPr>
          <a:xfrm>
            <a:off x="6468330" y="2170175"/>
            <a:ext cx="246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 Trial Setup</a:t>
            </a:r>
          </a:p>
        </p:txBody>
      </p:sp>
    </p:spTree>
    <p:extLst>
      <p:ext uri="{BB962C8B-B14F-4D97-AF65-F5344CB8AC3E}">
        <p14:creationId xmlns:p14="http://schemas.microsoft.com/office/powerpoint/2010/main" val="227952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Trial 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Facility information is given in the table on the right</a:t>
            </a:r>
          </a:p>
          <a:p>
            <a:pPr lvl="1"/>
            <a:r>
              <a:rPr lang="en-US" sz="1600" dirty="0">
                <a:solidFill>
                  <a:srgbClr val="EBEBEB"/>
                </a:solidFill>
              </a:rPr>
              <a:t>Resource availability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311EEE-A9D8-B247-91AF-D0FDC731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58956"/>
              </p:ext>
            </p:extLst>
          </p:nvPr>
        </p:nvGraphicFramePr>
        <p:xfrm>
          <a:off x="5032620" y="1271203"/>
          <a:ext cx="5625854" cy="360083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68139">
                  <a:extLst>
                    <a:ext uri="{9D8B030D-6E8A-4147-A177-3AD203B41FA5}">
                      <a16:colId xmlns:a16="http://schemas.microsoft.com/office/drawing/2014/main" val="3206323963"/>
                    </a:ext>
                  </a:extLst>
                </a:gridCol>
                <a:gridCol w="1941466">
                  <a:extLst>
                    <a:ext uri="{9D8B030D-6E8A-4147-A177-3AD203B41FA5}">
                      <a16:colId xmlns:a16="http://schemas.microsoft.com/office/drawing/2014/main" val="1269490206"/>
                    </a:ext>
                  </a:extLst>
                </a:gridCol>
                <a:gridCol w="1404205">
                  <a:extLst>
                    <a:ext uri="{9D8B030D-6E8A-4147-A177-3AD203B41FA5}">
                      <a16:colId xmlns:a16="http://schemas.microsoft.com/office/drawing/2014/main" val="652078945"/>
                    </a:ext>
                  </a:extLst>
                </a:gridCol>
                <a:gridCol w="1212044">
                  <a:extLst>
                    <a:ext uri="{9D8B030D-6E8A-4147-A177-3AD203B41FA5}">
                      <a16:colId xmlns:a16="http://schemas.microsoft.com/office/drawing/2014/main" val="3191441729"/>
                    </a:ext>
                  </a:extLst>
                </a:gridCol>
              </a:tblGrid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</a:t>
                      </a: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Risk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Area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extLst>
                  <a:ext uri="{0D108BD9-81ED-4DB2-BD59-A6C34878D82A}">
                    <a16:rowId xmlns:a16="http://schemas.microsoft.com/office/drawing/2014/main" val="255604754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293,931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4,435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6329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424,873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619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46310291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300,904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1,930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743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6990799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222,133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4,372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1321848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185,651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2,426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328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18991161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257,318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2,368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354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61043538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453,762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522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0061282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141,650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1,956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493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7338517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402,820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1,555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128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057930292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259,771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1,944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840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786310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7A17AB-0423-9042-AF85-D641C9F24DC4}"/>
              </a:ext>
            </a:extLst>
          </p:cNvPr>
          <p:cNvSpPr/>
          <p:nvPr/>
        </p:nvSpPr>
        <p:spPr>
          <a:xfrm>
            <a:off x="4835991" y="621765"/>
            <a:ext cx="507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 Information (High risk facility is highlighted)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8E502F-0B10-2846-817F-FF6AEC960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90910"/>
              </p:ext>
            </p:extLst>
          </p:nvPr>
        </p:nvGraphicFramePr>
        <p:xfrm>
          <a:off x="5016407" y="5687286"/>
          <a:ext cx="6107209" cy="84210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9404">
                  <a:extLst>
                    <a:ext uri="{9D8B030D-6E8A-4147-A177-3AD203B41FA5}">
                      <a16:colId xmlns:a16="http://schemas.microsoft.com/office/drawing/2014/main" val="1386790463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1491831169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4180132835"/>
                    </a:ext>
                  </a:extLst>
                </a:gridCol>
                <a:gridCol w="519381">
                  <a:extLst>
                    <a:ext uri="{9D8B030D-6E8A-4147-A177-3AD203B41FA5}">
                      <a16:colId xmlns:a16="http://schemas.microsoft.com/office/drawing/2014/main" val="1760100335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3866235086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841073608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1299749583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3201559172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739816110"/>
                    </a:ext>
                  </a:extLst>
                </a:gridCol>
                <a:gridCol w="552596">
                  <a:extLst>
                    <a:ext uri="{9D8B030D-6E8A-4147-A177-3AD203B41FA5}">
                      <a16:colId xmlns:a16="http://schemas.microsoft.com/office/drawing/2014/main" val="194534973"/>
                    </a:ext>
                  </a:extLst>
                </a:gridCol>
              </a:tblGrid>
              <a:tr h="4210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702586366"/>
                  </a:ext>
                </a:extLst>
              </a:tr>
              <a:tr h="4210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1,304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7,441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7,297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6,276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9,691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5,735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6,476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2,754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09755826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E0A7201-326A-E942-A37A-4D1B3B975687}"/>
              </a:ext>
            </a:extLst>
          </p:cNvPr>
          <p:cNvSpPr/>
          <p:nvPr/>
        </p:nvSpPr>
        <p:spPr>
          <a:xfrm>
            <a:off x="4905927" y="5232658"/>
            <a:ext cx="2115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Availability</a:t>
            </a:r>
          </a:p>
        </p:txBody>
      </p:sp>
    </p:spTree>
    <p:extLst>
      <p:ext uri="{BB962C8B-B14F-4D97-AF65-F5344CB8AC3E}">
        <p14:creationId xmlns:p14="http://schemas.microsoft.com/office/powerpoint/2010/main" val="32041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BE24-9EEB-894D-924E-E31B8FA3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1BAD-831C-7D49-B49E-7417BADC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Resource demand for each facility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Lock chromosome is also given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90809-B62B-B84C-9695-D511139EE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14201"/>
              </p:ext>
            </p:extLst>
          </p:nvPr>
        </p:nvGraphicFramePr>
        <p:xfrm>
          <a:off x="4720782" y="1562061"/>
          <a:ext cx="7306820" cy="354275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76427">
                  <a:extLst>
                    <a:ext uri="{9D8B030D-6E8A-4147-A177-3AD203B41FA5}">
                      <a16:colId xmlns:a16="http://schemas.microsoft.com/office/drawing/2014/main" val="2290961839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461480742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3963887158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854736990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8199765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3658929161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2793548521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383625755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06706464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2416740048"/>
                    </a:ext>
                  </a:extLst>
                </a:gridCol>
                <a:gridCol w="610407">
                  <a:extLst>
                    <a:ext uri="{9D8B030D-6E8A-4147-A177-3AD203B41FA5}">
                      <a16:colId xmlns:a16="http://schemas.microsoft.com/office/drawing/2014/main" val="3068124701"/>
                    </a:ext>
                  </a:extLst>
                </a:gridCol>
              </a:tblGrid>
              <a:tr h="7815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Facility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00145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656094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56824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274653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38225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503457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31857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006989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1,373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1,823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337402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1,614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431820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94056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63FDA-DA43-E64A-A87E-5DAD4F04D7B2}"/>
              </a:ext>
            </a:extLst>
          </p:cNvPr>
          <p:cNvSpPr/>
          <p:nvPr/>
        </p:nvSpPr>
        <p:spPr>
          <a:xfrm>
            <a:off x="4609385" y="919901"/>
            <a:ext cx="385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Requested Resources from each facility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71EC6-B7AA-7F4A-BDC6-B6700B0B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98367"/>
              </p:ext>
            </p:extLst>
          </p:nvPr>
        </p:nvGraphicFramePr>
        <p:xfrm>
          <a:off x="4720782" y="6019800"/>
          <a:ext cx="7166420" cy="2945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16642">
                  <a:extLst>
                    <a:ext uri="{9D8B030D-6E8A-4147-A177-3AD203B41FA5}">
                      <a16:colId xmlns:a16="http://schemas.microsoft.com/office/drawing/2014/main" val="3617594541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69664429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29878596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78115092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295832742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30071643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48205648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3722176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4142286447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659731293"/>
                    </a:ext>
                  </a:extLst>
                </a:gridCol>
              </a:tblGrid>
              <a:tr h="294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8839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99F536-1ADB-8F42-9007-59CF2C898F76}"/>
              </a:ext>
            </a:extLst>
          </p:cNvPr>
          <p:cNvSpPr/>
          <p:nvPr/>
        </p:nvSpPr>
        <p:spPr>
          <a:xfrm>
            <a:off x="4609385" y="5523873"/>
            <a:ext cx="1973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 Chromosome</a:t>
            </a:r>
          </a:p>
        </p:txBody>
      </p:sp>
    </p:spTree>
    <p:extLst>
      <p:ext uri="{BB962C8B-B14F-4D97-AF65-F5344CB8AC3E}">
        <p14:creationId xmlns:p14="http://schemas.microsoft.com/office/powerpoint/2010/main" val="3601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0264-8939-2E40-B40C-4ABA7A3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789433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513C-CAA6-974C-A02F-B50B577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6" y="2436878"/>
            <a:ext cx="3727663" cy="41549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facilities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Mutate entropy is 0.9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333-03FF-554D-AA96-90C7BA3BAEC1}"/>
              </a:ext>
            </a:extLst>
          </p:cNvPr>
          <p:cNvSpPr/>
          <p:nvPr/>
        </p:nvSpPr>
        <p:spPr>
          <a:xfrm>
            <a:off x="497794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proposed GA for 10 facilities requesting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AE23A-ECF1-1D46-A5C4-3318B2DF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55" y="1143000"/>
            <a:ext cx="7035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2DFF-EC68-D146-87D5-FAF9A3C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5B83-7C70-AD43-B287-05429351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9D20F-E097-634B-94B5-D9CCD9F799DD}"/>
              </a:ext>
            </a:extLst>
          </p:cNvPr>
          <p:cNvSpPr/>
          <p:nvPr/>
        </p:nvSpPr>
        <p:spPr>
          <a:xfrm>
            <a:off x="6122184" y="6208319"/>
            <a:ext cx="39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A939-26C7-AC4E-80EA-30BC84DC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2" y="1220440"/>
            <a:ext cx="6451600" cy="248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CB644-8773-B54B-A935-88349B61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80" y="3403092"/>
            <a:ext cx="6299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8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C29E9-3062-1D42-884A-9EB86358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05" y="273591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54B4-79BA-4542-A9E6-3BB9FC80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7" y="2073616"/>
            <a:ext cx="3454673" cy="4454414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Resource allocated for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gives low to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Note: Standard GA seems to be performing better. But that treats high and low risk facilities equally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 priority to high risk facility over low risk facilities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014B2-5DCF-514A-B50F-C35FDBEC9BA0}"/>
              </a:ext>
            </a:extLst>
          </p:cNvPr>
          <p:cNvSpPr/>
          <p:nvPr/>
        </p:nvSpPr>
        <p:spPr>
          <a:xfrm>
            <a:off x="5877191" y="6158698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Lowest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EBE0C-C86A-7944-BD78-190D78FE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241" y="966441"/>
            <a:ext cx="64770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00F6B-010C-5348-B841-BF90324E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255" y="3651225"/>
            <a:ext cx="635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2E13-2E5A-A249-A02E-05968585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533-C87E-C548-82F7-7E4397B9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status of dengue in south Asian countries is alarming</a:t>
            </a:r>
          </a:p>
          <a:p>
            <a:r>
              <a:rPr lang="en-US" dirty="0">
                <a:solidFill>
                  <a:srgbClr val="EBEBEB"/>
                </a:solidFill>
              </a:rPr>
              <a:t>Sri Lanka reported 37988 dengue cases from Jan to Sept in 2018</a:t>
            </a:r>
          </a:p>
          <a:p>
            <a:r>
              <a:rPr lang="en-US" dirty="0">
                <a:solidFill>
                  <a:srgbClr val="EBEBEB"/>
                </a:solidFill>
              </a:rPr>
              <a:t>In 2017, 158,854 cases reported and 300 deceased due to dengue fever</a:t>
            </a:r>
          </a:p>
          <a:p>
            <a:r>
              <a:rPr lang="en-US" dirty="0">
                <a:solidFill>
                  <a:srgbClr val="EBEBEB"/>
                </a:solidFill>
              </a:rPr>
              <a:t>Thailand reported 6,565 cases from Jan. to April 2018. Nine reported death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A2DE-13C7-9142-A6DF-CD577695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85" y="172913"/>
            <a:ext cx="4967044" cy="3052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F047F6-2FE9-B541-89EB-D88B001BA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485" y="3225707"/>
            <a:ext cx="5287267" cy="31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6F12-3922-CB40-8B79-FA9CE2B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25AC-9D1D-684E-A4FF-4BF4F8AD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F143B-4ABC-4646-A948-51C09678F36D}"/>
              </a:ext>
            </a:extLst>
          </p:cNvPr>
          <p:cNvSpPr/>
          <p:nvPr/>
        </p:nvSpPr>
        <p:spPr>
          <a:xfrm>
            <a:off x="4777767" y="6131020"/>
            <a:ext cx="728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the proposed GA for 50 facilities and 5 resources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1029-0BCF-D347-BCFA-8AE8BD1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035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8A6A-934A-234C-9726-C2A436F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089B-6E4B-1D41-A5EE-31A01B9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A2066-87E6-3642-B7B9-320F92FAFE90}"/>
              </a:ext>
            </a:extLst>
          </p:cNvPr>
          <p:cNvSpPr/>
          <p:nvPr/>
        </p:nvSpPr>
        <p:spPr>
          <a:xfrm>
            <a:off x="4766853" y="6304003"/>
            <a:ext cx="721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high-risk facility of Trail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EB08D-2683-FC4B-A917-4C2B2E64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78" y="1046225"/>
            <a:ext cx="64770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96276-DE18-4C4A-AF69-AB863EF8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8" y="3467100"/>
            <a:ext cx="660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2FB-64DD-0543-A269-3A100642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298D-AB55-5544-A4D6-2122BD1A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C8AF9-EF2D-AB49-8F0C-023AD67F5086}"/>
              </a:ext>
            </a:extLst>
          </p:cNvPr>
          <p:cNvSpPr/>
          <p:nvPr/>
        </p:nvSpPr>
        <p:spPr>
          <a:xfrm>
            <a:off x="4352343" y="6090076"/>
            <a:ext cx="7603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proposed GA for 100 facilities with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300B7-9874-5A4F-AB49-AFD65491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55" y="1085035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ED736-547E-D14C-B3E1-B25CEB9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648C-F81D-A64A-825B-08A8E5F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E3245-2D3A-A549-B359-7ABD96ACCC59}"/>
              </a:ext>
            </a:extLst>
          </p:cNvPr>
          <p:cNvSpPr/>
          <p:nvPr/>
        </p:nvSpPr>
        <p:spPr>
          <a:xfrm>
            <a:off x="6443594" y="6210116"/>
            <a:ext cx="3672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Trail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597EB-A6DD-EB42-94B1-771B8CB2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15" y="1210758"/>
            <a:ext cx="7035800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8674D-59BC-A447-B2FC-4731E704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15" y="3763458"/>
            <a:ext cx="7035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6079-0A1B-984C-AE58-EC05208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F754-122A-A049-B3C5-F49AF533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framework for dengue mitigation was introduced</a:t>
            </a:r>
          </a:p>
          <a:p>
            <a:r>
              <a:rPr lang="en-US" dirty="0"/>
              <a:t>A novel method of accuracy calculation for regressions introduced</a:t>
            </a:r>
          </a:p>
          <a:p>
            <a:pPr lvl="1"/>
            <a:r>
              <a:rPr lang="en-US" dirty="0"/>
              <a:t>Confidence boundary concept</a:t>
            </a:r>
          </a:p>
          <a:p>
            <a:r>
              <a:rPr lang="en-US" dirty="0"/>
              <a:t>Novel methods of data preprocessing introduced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Noise removal with iterative convex hulls</a:t>
            </a:r>
          </a:p>
          <a:p>
            <a:r>
              <a:rPr lang="en-US" dirty="0"/>
              <a:t>Risk-based resource allocation technique proposed</a:t>
            </a:r>
          </a:p>
          <a:p>
            <a:r>
              <a:rPr lang="en-US" dirty="0"/>
              <a:t>An efficient and accurate GA with modifications proposed</a:t>
            </a:r>
          </a:p>
          <a:p>
            <a:pPr lvl="1"/>
            <a:r>
              <a:rPr lang="en-US" dirty="0"/>
              <a:t>Sliding mutation</a:t>
            </a:r>
          </a:p>
          <a:p>
            <a:pPr lvl="1"/>
            <a:r>
              <a:rPr lang="en-US" dirty="0"/>
              <a:t>Constrained cross over and mutation</a:t>
            </a:r>
          </a:p>
          <a:p>
            <a:pPr lvl="1"/>
            <a:r>
              <a:rPr lang="en-US" dirty="0"/>
              <a:t>Constrained population generation </a:t>
            </a:r>
          </a:p>
        </p:txBody>
      </p:sp>
    </p:spTree>
    <p:extLst>
      <p:ext uri="{BB962C8B-B14F-4D97-AF65-F5344CB8AC3E}">
        <p14:creationId xmlns:p14="http://schemas.microsoft.com/office/powerpoint/2010/main" val="2700626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FDF-DF83-A74B-A214-28816DC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19A2-E989-D44C-8D9B-7071336B8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14652"/>
            <a:ext cx="10852127" cy="5033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Published</a:t>
            </a:r>
          </a:p>
          <a:p>
            <a:pPr lvl="1"/>
            <a:r>
              <a:rPr lang="en-US" dirty="0"/>
              <a:t>Journal: 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  <a:r>
              <a:rPr lang="en-US" dirty="0" err="1"/>
              <a:t>Sumanasinghe</a:t>
            </a:r>
            <a:r>
              <a:rPr lang="en-US" dirty="0"/>
              <a:t>, N., </a:t>
            </a:r>
            <a:r>
              <a:rPr lang="en-US" dirty="0" err="1"/>
              <a:t>Mikler</a:t>
            </a:r>
            <a:r>
              <a:rPr lang="en-US" dirty="0"/>
              <a:t>, A., Tiwari, C., &amp; </a:t>
            </a:r>
            <a:r>
              <a:rPr lang="en-US" dirty="0" err="1"/>
              <a:t>Muthukudage</a:t>
            </a:r>
            <a:r>
              <a:rPr lang="en-US" dirty="0"/>
              <a:t>, J. (2016). Geo-statistical dengue risk model using GIS techniques to identify the risk prone areas by linking rainfall and population density factors in Sri Lanka. </a:t>
            </a:r>
            <a:r>
              <a:rPr lang="en-US" i="1" dirty="0"/>
              <a:t>Ceylon Journal of Science</a:t>
            </a:r>
            <a:r>
              <a:rPr lang="en-US" dirty="0"/>
              <a:t>,</a:t>
            </a:r>
            <a:r>
              <a:rPr lang="en-US" i="1" dirty="0"/>
              <a:t>45</a:t>
            </a:r>
            <a:r>
              <a:rPr lang="en-US" dirty="0"/>
              <a:t>(3), 39–46. DOI: </a:t>
            </a:r>
            <a:r>
              <a:rPr lang="en-US" dirty="0">
                <a:hlinkClick r:id="rId2"/>
              </a:rPr>
              <a:t>http://doi.org/10.4038/cjs.v45i3.7399</a:t>
            </a: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N. </a:t>
            </a:r>
            <a:r>
              <a:rPr lang="en-US" dirty="0" err="1"/>
              <a:t>Sumanasinghe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, J. </a:t>
            </a:r>
            <a:r>
              <a:rPr lang="en-US" dirty="0" err="1"/>
              <a:t>Muthukudage</a:t>
            </a:r>
            <a:r>
              <a:rPr lang="en-US" dirty="0"/>
              <a:t>, C. Tiwari, and R. Quiroz, ‘‘Data driven prediction of dengue incidence in Thailand,’’ in Proc. Recent Adv. Inf. </a:t>
            </a:r>
            <a:r>
              <a:rPr lang="en-US" dirty="0" err="1"/>
              <a:t>Commun</a:t>
            </a:r>
            <a:r>
              <a:rPr lang="en-US" dirty="0"/>
              <a:t>. Technol., 2017, pp. 95–107.</a:t>
            </a:r>
          </a:p>
          <a:p>
            <a:pPr marL="457200" lvl="1" indent="0">
              <a:buNone/>
            </a:pPr>
            <a:r>
              <a:rPr lang="en-US" dirty="0"/>
              <a:t>2. N. S. </a:t>
            </a:r>
            <a:r>
              <a:rPr lang="en-US" dirty="0" err="1"/>
              <a:t>Dinayadura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 and J. </a:t>
            </a:r>
            <a:r>
              <a:rPr lang="en-US" dirty="0" err="1"/>
              <a:t>Muthukudage</a:t>
            </a:r>
            <a:r>
              <a:rPr lang="en-US" dirty="0"/>
              <a:t>, "An Efficient Approach of Outbreak Preparedness for Dengue," </a:t>
            </a:r>
            <a:r>
              <a:rPr lang="en-US" i="1" dirty="0"/>
              <a:t>2017 IEEE International Conference on Healthcare Informatics (ICHI)</a:t>
            </a:r>
            <a:r>
              <a:rPr lang="en-US" dirty="0"/>
              <a:t>, Park City, UT, 2017, pp. 327-327.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10.1109/ICHI.2017.16</a:t>
            </a:r>
          </a:p>
          <a:p>
            <a:r>
              <a:rPr lang="en-US" dirty="0"/>
              <a:t>Preparing</a:t>
            </a:r>
          </a:p>
          <a:p>
            <a:pPr lvl="1"/>
            <a:r>
              <a:rPr lang="en-US" dirty="0"/>
              <a:t>Journal:</a:t>
            </a:r>
          </a:p>
          <a:p>
            <a:pPr marL="457200" lvl="1" indent="0">
              <a:buNone/>
            </a:pPr>
            <a:r>
              <a:rPr lang="en-US" dirty="0"/>
              <a:t>1. An Efficient Framework of Dengue Mitigation: Prediction to Resource Allocation.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A Genetic Algorithmic Approach for Resource Allocation for Dengue Mitigation</a:t>
            </a:r>
          </a:p>
          <a:p>
            <a:pPr marL="457200" lvl="1" indent="0">
              <a:buNone/>
            </a:pPr>
            <a:r>
              <a:rPr lang="en-US" dirty="0"/>
              <a:t>2. A novel micro-ensemble architecture of dengue prediction</a:t>
            </a:r>
          </a:p>
        </p:txBody>
      </p:sp>
    </p:spTree>
    <p:extLst>
      <p:ext uri="{BB962C8B-B14F-4D97-AF65-F5344CB8AC3E}">
        <p14:creationId xmlns:p14="http://schemas.microsoft.com/office/powerpoint/2010/main" val="789297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987-13D0-9C40-AF72-AF6F8664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E7ED-45CB-FC4B-8CB2-2BD0E037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1436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E34-05FE-CD44-A456-978226D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71" descr="An external file that holds a picture, illustration, etc.&#10;Object name is pntd.0003241.g006.jpg">
            <a:extLst>
              <a:ext uri="{FF2B5EF4-FFF2-40B4-BE49-F238E27FC236}">
                <a16:creationId xmlns:a16="http://schemas.microsoft.com/office/drawing/2014/main" id="{04D62719-5431-3741-A46D-24DFA64D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340" y="1143000"/>
            <a:ext cx="5968233" cy="2193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A6DC-2570-434C-93C9-6152923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Thailand</a:t>
            </a:r>
          </a:p>
          <a:p>
            <a:r>
              <a:rPr lang="en-US" dirty="0"/>
              <a:t>Dengue is climate dependent</a:t>
            </a:r>
          </a:p>
          <a:p>
            <a:r>
              <a:rPr lang="en-US" dirty="0"/>
              <a:t>Rainfall is the major contributing factor beside temperature</a:t>
            </a:r>
          </a:p>
          <a:p>
            <a:r>
              <a:rPr lang="en-US" dirty="0"/>
              <a:t>High population density greatly contributing for quick propagation of the decease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2CEB4F-D28D-DF4E-A4C9-8C41CC271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069" y="43398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9A84-0692-1848-8E6E-95874B77A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563" y="3493827"/>
            <a:ext cx="5153625" cy="302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87849-4FB4-C44F-A607-868B660A3DF1}"/>
              </a:ext>
            </a:extLst>
          </p:cNvPr>
          <p:cNvSpPr txBox="1"/>
          <p:nvPr/>
        </p:nvSpPr>
        <p:spPr>
          <a:xfrm>
            <a:off x="7463114" y="975697"/>
            <a:ext cx="316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Dengue Reported Cases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40B9-AA4F-EF42-9BD1-9CDC26562CD5}"/>
              </a:ext>
            </a:extLst>
          </p:cNvPr>
          <p:cNvSpPr txBox="1"/>
          <p:nvPr/>
        </p:nvSpPr>
        <p:spPr>
          <a:xfrm>
            <a:off x="8474264" y="6496335"/>
            <a:ext cx="3166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E1467-5090-EA42-85AA-C8EFD7A95FBB}"/>
              </a:ext>
            </a:extLst>
          </p:cNvPr>
          <p:cNvSpPr txBox="1"/>
          <p:nvPr/>
        </p:nvSpPr>
        <p:spPr>
          <a:xfrm>
            <a:off x="6047211" y="3693538"/>
            <a:ext cx="900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Average</a:t>
            </a:r>
          </a:p>
          <a:p>
            <a:r>
              <a:rPr lang="en-US" sz="1100" dirty="0">
                <a:solidFill>
                  <a:schemeClr val="bg1"/>
                </a:solidFill>
              </a:rPr>
              <a:t> Rainfall</a:t>
            </a:r>
          </a:p>
        </p:txBody>
      </p:sp>
    </p:spTree>
    <p:extLst>
      <p:ext uri="{BB962C8B-B14F-4D97-AF65-F5344CB8AC3E}">
        <p14:creationId xmlns:p14="http://schemas.microsoft.com/office/powerpoint/2010/main" val="53186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758B4-8497-C24A-AFF7-F23F0EC9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6B6F-713D-BD4E-B868-C3BC38B9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r>
              <a:rPr lang="en-US" dirty="0">
                <a:solidFill>
                  <a:srgbClr val="EBEBEB"/>
                </a:solidFill>
              </a:rPr>
              <a:t>Climate conditions and dengue cases reported follow the same relation as Thailand 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3337-9008-2743-96D7-29ADFDFDD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3" y="1075928"/>
            <a:ext cx="5449889" cy="27249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C5666-75B5-ED40-85C6-03D4CAFD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5" y="3975694"/>
            <a:ext cx="4794915" cy="2882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84656-8F20-2441-AB50-A1DF18B35B11}"/>
              </a:ext>
            </a:extLst>
          </p:cNvPr>
          <p:cNvSpPr txBox="1"/>
          <p:nvPr/>
        </p:nvSpPr>
        <p:spPr>
          <a:xfrm>
            <a:off x="7334435" y="1062371"/>
            <a:ext cx="39027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Distribution of Dengue Cases</a:t>
            </a:r>
          </a:p>
        </p:txBody>
      </p:sp>
    </p:spTree>
    <p:extLst>
      <p:ext uri="{BB962C8B-B14F-4D97-AF65-F5344CB8AC3E}">
        <p14:creationId xmlns:p14="http://schemas.microsoft.com/office/powerpoint/2010/main" val="11368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7CA-B2CA-854B-89F7-322F3D29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9C1F-E078-E545-8CFE-16D6026D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78" y="647699"/>
            <a:ext cx="4728334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1EA-B1CE-2847-880D-38951966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Dengue mitigation is a big challenge for countries like Sri Lanka and Thailand</a:t>
            </a:r>
          </a:p>
          <a:p>
            <a:r>
              <a:rPr lang="en-US" dirty="0"/>
              <a:t>Resource scarcity is unavoidable</a:t>
            </a:r>
          </a:p>
          <a:p>
            <a:r>
              <a:rPr lang="en-US" dirty="0"/>
              <a:t>Proper resource management and allocation is a key factor in successful dengue mitigation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254C-86CC-8B45-B065-376B62C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84" y="3300063"/>
            <a:ext cx="4742628" cy="316570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D95E8-E752-2248-8000-2287A8E82A87}"/>
              </a:ext>
            </a:extLst>
          </p:cNvPr>
          <p:cNvSpPr/>
          <p:nvPr/>
        </p:nvSpPr>
        <p:spPr>
          <a:xfrm>
            <a:off x="7205065" y="845095"/>
            <a:ext cx="3057099" cy="4953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Bulletins in Sri Lanka</a:t>
            </a:r>
          </a:p>
        </p:txBody>
      </p:sp>
    </p:spTree>
    <p:extLst>
      <p:ext uri="{BB962C8B-B14F-4D97-AF65-F5344CB8AC3E}">
        <p14:creationId xmlns:p14="http://schemas.microsoft.com/office/powerpoint/2010/main" val="613789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21611</TotalTime>
  <Words>3649</Words>
  <Application>Microsoft Macintosh PowerPoint</Application>
  <PresentationFormat>Widescreen</PresentationFormat>
  <Paragraphs>859</Paragraphs>
  <Slides>66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An Efficient Approach for Dengue Mitigation   A Computational Framework</vt:lpstr>
      <vt:lpstr>Acknowledgement</vt:lpstr>
      <vt:lpstr>Outline</vt:lpstr>
      <vt:lpstr>Contributions</vt:lpstr>
      <vt:lpstr>Problem Statement</vt:lpstr>
      <vt:lpstr>Problem Statement</vt:lpstr>
      <vt:lpstr>Problem Statement</vt:lpstr>
      <vt:lpstr>Problem Statement</vt:lpstr>
      <vt:lpstr>Problem Statement</vt:lpstr>
      <vt:lpstr>Background</vt:lpstr>
      <vt:lpstr>Background Cont’d</vt:lpstr>
      <vt:lpstr>Literature Review</vt:lpstr>
      <vt:lpstr>Methodology</vt:lpstr>
      <vt:lpstr>Methodology Cont’d</vt:lpstr>
      <vt:lpstr>Data Acquisition - Rainfall</vt:lpstr>
      <vt:lpstr>Data Acquisition - Temperature</vt:lpstr>
      <vt:lpstr>Data Acquisition - Cropping</vt:lpstr>
      <vt:lpstr>Methodology Cont’d</vt:lpstr>
      <vt:lpstr>Data Pre-analysis GWR</vt:lpstr>
      <vt:lpstr>Data Pre-processing – Year wise Data Normalization</vt:lpstr>
      <vt:lpstr>Data Pre-processing Noise Removal</vt:lpstr>
      <vt:lpstr>Outlier Removal Levels</vt:lpstr>
      <vt:lpstr>Outlier Removal</vt:lpstr>
      <vt:lpstr>Methodology Cont’d</vt:lpstr>
      <vt:lpstr>Model generation - SVR</vt:lpstr>
      <vt:lpstr>Model generation - SVR</vt:lpstr>
      <vt:lpstr>Model generation – KNN Regression</vt:lpstr>
      <vt:lpstr>Model generation - LS</vt:lpstr>
      <vt:lpstr>Methodology Cont’d</vt:lpstr>
      <vt:lpstr>Model validation</vt:lpstr>
      <vt:lpstr>Methodology Cont’d</vt:lpstr>
      <vt:lpstr>Methodology Cont’d</vt:lpstr>
      <vt:lpstr>Genetic Algorithm</vt:lpstr>
      <vt:lpstr>Genetic Algorithm – Changes Introduced</vt:lpstr>
      <vt:lpstr>Representation of the Problem</vt:lpstr>
      <vt:lpstr>Proposed Population Generation Procedure</vt:lpstr>
      <vt:lpstr>Proposed Crossover Operation </vt:lpstr>
      <vt:lpstr>Proposed Mutation Operation </vt:lpstr>
      <vt:lpstr>Fitness function </vt:lpstr>
      <vt:lpstr>Proposed Concept of Locked Genes </vt:lpstr>
      <vt:lpstr>Proposed Sliding Mutation Scheme </vt:lpstr>
      <vt:lpstr>Proposed Sliding Mutation Scheme </vt:lpstr>
      <vt:lpstr>Results</vt:lpstr>
      <vt:lpstr>Pre-analysis Results - Thailand</vt:lpstr>
      <vt:lpstr>Pre-analysis Results – Sri Lanka</vt:lpstr>
      <vt:lpstr>Pre-processing Results - Thailand</vt:lpstr>
      <vt:lpstr>Pre-processing Results - Thailand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Resource Allocation Results – Synthetic Data</vt:lpstr>
      <vt:lpstr>Resource Allocation Results – Synthetic Data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Conclusion</vt:lpstr>
      <vt:lpstr>Publications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Approach for Dengue Mitigation  A Computational Framework</dc:title>
  <dc:subject/>
  <dc:creator>Microsoft Office User</dc:creator>
  <cp:keywords/>
  <dc:description/>
  <cp:lastModifiedBy>Microsoft Office User</cp:lastModifiedBy>
  <cp:revision>660</cp:revision>
  <cp:lastPrinted>2018-10-10T04:01:06Z</cp:lastPrinted>
  <dcterms:created xsi:type="dcterms:W3CDTF">2018-09-26T01:01:54Z</dcterms:created>
  <dcterms:modified xsi:type="dcterms:W3CDTF">2018-10-16T03:45:55Z</dcterms:modified>
  <cp:category/>
</cp:coreProperties>
</file>